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88" r:id="rId2"/>
    <p:sldId id="301" r:id="rId3"/>
    <p:sldId id="294" r:id="rId4"/>
    <p:sldId id="336" r:id="rId5"/>
    <p:sldId id="302" r:id="rId6"/>
    <p:sldId id="304" r:id="rId7"/>
    <p:sldId id="305" r:id="rId8"/>
    <p:sldId id="312" r:id="rId9"/>
    <p:sldId id="313" r:id="rId10"/>
    <p:sldId id="314" r:id="rId11"/>
    <p:sldId id="280" r:id="rId12"/>
    <p:sldId id="365" r:id="rId13"/>
    <p:sldId id="347" r:id="rId14"/>
    <p:sldId id="348" r:id="rId15"/>
    <p:sldId id="349" r:id="rId16"/>
    <p:sldId id="350" r:id="rId17"/>
    <p:sldId id="351" r:id="rId18"/>
    <p:sldId id="272" r:id="rId19"/>
    <p:sldId id="354" r:id="rId20"/>
    <p:sldId id="362" r:id="rId21"/>
    <p:sldId id="357" r:id="rId22"/>
    <p:sldId id="356" r:id="rId23"/>
    <p:sldId id="359" r:id="rId24"/>
    <p:sldId id="273" r:id="rId25"/>
    <p:sldId id="346" r:id="rId26"/>
    <p:sldId id="334" r:id="rId27"/>
    <p:sldId id="366" r:id="rId28"/>
    <p:sldId id="279" r:id="rId29"/>
    <p:sldId id="367" r:id="rId30"/>
    <p:sldId id="369" r:id="rId31"/>
    <p:sldId id="372" r:id="rId32"/>
    <p:sldId id="373" r:id="rId33"/>
    <p:sldId id="381" r:id="rId34"/>
    <p:sldId id="374" r:id="rId35"/>
    <p:sldId id="375" r:id="rId36"/>
    <p:sldId id="380" r:id="rId37"/>
    <p:sldId id="376" r:id="rId38"/>
    <p:sldId id="371" r:id="rId39"/>
    <p:sldId id="384" r:id="rId40"/>
    <p:sldId id="270" r:id="rId41"/>
    <p:sldId id="345" r:id="rId42"/>
    <p:sldId id="389" r:id="rId43"/>
    <p:sldId id="394" r:id="rId44"/>
    <p:sldId id="395" r:id="rId45"/>
    <p:sldId id="396" r:id="rId46"/>
    <p:sldId id="397" r:id="rId47"/>
    <p:sldId id="398" r:id="rId48"/>
    <p:sldId id="399" r:id="rId49"/>
    <p:sldId id="400"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5AB64-04E8-4E39-950C-E6AAB33BBCDB}"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54AC515B-41FF-40EF-B865-2B8D246CFA94}">
      <dgm:prSet phldrT="[Text]"/>
      <dgm:spPr>
        <a:solidFill>
          <a:srgbClr val="FFFF00"/>
        </a:solidFill>
      </dgm:spPr>
      <dgm:t>
        <a:bodyPr/>
        <a:lstStyle/>
        <a:p>
          <a:r>
            <a:rPr lang="en-US" b="1" dirty="0" smtClean="0">
              <a:solidFill>
                <a:schemeClr val="tx2">
                  <a:lumMod val="50000"/>
                </a:schemeClr>
              </a:solidFill>
            </a:rPr>
            <a:t>YOU</a:t>
          </a:r>
          <a:endParaRPr lang="en-US" b="1" dirty="0">
            <a:solidFill>
              <a:schemeClr val="tx2">
                <a:lumMod val="50000"/>
              </a:schemeClr>
            </a:solidFill>
          </a:endParaRPr>
        </a:p>
      </dgm:t>
    </dgm:pt>
    <dgm:pt modelId="{3F539F55-BA74-4ACF-8CE0-F4321539D85E}" type="parTrans" cxnId="{B5639641-3CFE-4565-9BB9-13DF6B3826F1}">
      <dgm:prSet/>
      <dgm:spPr/>
      <dgm:t>
        <a:bodyPr/>
        <a:lstStyle/>
        <a:p>
          <a:endParaRPr lang="en-US"/>
        </a:p>
      </dgm:t>
    </dgm:pt>
    <dgm:pt modelId="{DC07742F-BE09-45F3-BE7B-E4088C4EB2F5}" type="sibTrans" cxnId="{B5639641-3CFE-4565-9BB9-13DF6B3826F1}">
      <dgm:prSet/>
      <dgm:spPr/>
      <dgm:t>
        <a:bodyPr/>
        <a:lstStyle/>
        <a:p>
          <a:endParaRPr lang="en-US"/>
        </a:p>
      </dgm:t>
    </dgm:pt>
    <dgm:pt modelId="{7CD48919-1E1A-49FA-9BC5-FC19F73ED75C}">
      <dgm:prSet phldrT="[Text]" custT="1"/>
      <dgm:spPr>
        <a:solidFill>
          <a:schemeClr val="accent3">
            <a:lumMod val="75000"/>
          </a:schemeClr>
        </a:solidFill>
        <a:scene3d>
          <a:camera prst="orthographicFront"/>
          <a:lightRig rig="threePt" dir="t"/>
        </a:scene3d>
        <a:sp3d contourW="12700">
          <a:bevelT/>
          <a:contourClr>
            <a:schemeClr val="accent2">
              <a:lumMod val="40000"/>
              <a:lumOff val="60000"/>
            </a:schemeClr>
          </a:contourClr>
        </a:sp3d>
      </dgm:spPr>
      <dgm:t>
        <a:bodyPr/>
        <a:lstStyle/>
        <a:p>
          <a:r>
            <a:rPr lang="en-US" sz="2000" b="1" dirty="0" smtClean="0"/>
            <a:t>BODY</a:t>
          </a:r>
          <a:endParaRPr lang="en-US" sz="2000" b="1" dirty="0"/>
        </a:p>
      </dgm:t>
    </dgm:pt>
    <dgm:pt modelId="{4885EC93-C463-4262-B723-41422642F817}" type="parTrans" cxnId="{21E3086F-7691-4053-ACA5-795C773E247D}">
      <dgm:prSet/>
      <dgm:spPr/>
      <dgm:t>
        <a:bodyPr/>
        <a:lstStyle/>
        <a:p>
          <a:endParaRPr lang="en-US"/>
        </a:p>
      </dgm:t>
    </dgm:pt>
    <dgm:pt modelId="{B30F5233-3158-48E1-BFED-4F32244F574B}" type="sibTrans" cxnId="{21E3086F-7691-4053-ACA5-795C773E247D}">
      <dgm:prSet/>
      <dgm:spPr/>
      <dgm:t>
        <a:bodyPr/>
        <a:lstStyle/>
        <a:p>
          <a:endParaRPr lang="en-US"/>
        </a:p>
      </dgm:t>
    </dgm:pt>
    <dgm:pt modelId="{094AFE1A-D91B-4434-B327-18721E26289E}">
      <dgm:prSet phldrT="[Text]" custT="1"/>
      <dgm:spPr>
        <a:solidFill>
          <a:srgbClr val="FF0000"/>
        </a:solidFill>
        <a:scene3d>
          <a:camera prst="orthographicFront"/>
          <a:lightRig rig="threePt" dir="t"/>
        </a:scene3d>
        <a:sp3d>
          <a:bevelB/>
        </a:sp3d>
      </dgm:spPr>
      <dgm:t>
        <a:bodyPr/>
        <a:lstStyle/>
        <a:p>
          <a:r>
            <a:rPr lang="en-US" sz="2000" b="1" dirty="0" smtClean="0"/>
            <a:t>HEART</a:t>
          </a:r>
          <a:endParaRPr lang="en-US" sz="2000" b="1" dirty="0"/>
        </a:p>
      </dgm:t>
    </dgm:pt>
    <dgm:pt modelId="{7ACC1557-482D-4170-BE66-DD19F273BD48}" type="parTrans" cxnId="{8E7A787B-4F66-4F3D-9C94-436357CF6349}">
      <dgm:prSet/>
      <dgm:spPr/>
      <dgm:t>
        <a:bodyPr/>
        <a:lstStyle/>
        <a:p>
          <a:endParaRPr lang="en-US"/>
        </a:p>
      </dgm:t>
    </dgm:pt>
    <dgm:pt modelId="{43A47A76-400C-4BF2-A6E1-9C2728CC6A28}" type="sibTrans" cxnId="{8E7A787B-4F66-4F3D-9C94-436357CF6349}">
      <dgm:prSet/>
      <dgm:spPr/>
      <dgm:t>
        <a:bodyPr/>
        <a:lstStyle/>
        <a:p>
          <a:endParaRPr lang="en-US"/>
        </a:p>
      </dgm:t>
    </dgm:pt>
    <dgm:pt modelId="{73335B7D-FB53-47DB-A063-F1D9D10312D2}">
      <dgm:prSet phldrT="[Text]"/>
      <dgm:spPr>
        <a:solidFill>
          <a:srgbClr val="00B050"/>
        </a:solidFill>
        <a:scene3d>
          <a:camera prst="orthographicFront"/>
          <a:lightRig rig="threePt" dir="t"/>
        </a:scene3d>
        <a:sp3d>
          <a:bevelB w="165100" prst="coolSlant"/>
        </a:sp3d>
      </dgm:spPr>
      <dgm:t>
        <a:bodyPr/>
        <a:lstStyle/>
        <a:p>
          <a:r>
            <a:rPr lang="en-US" b="1" dirty="0" smtClean="0"/>
            <a:t>MIND</a:t>
          </a:r>
          <a:endParaRPr lang="en-US" b="1" dirty="0"/>
        </a:p>
      </dgm:t>
    </dgm:pt>
    <dgm:pt modelId="{A033CB2B-3AD8-4027-8263-30893BC0A47B}" type="parTrans" cxnId="{4A258060-B5D2-4794-880C-9ACD85CFFBD6}">
      <dgm:prSet/>
      <dgm:spPr/>
      <dgm:t>
        <a:bodyPr/>
        <a:lstStyle/>
        <a:p>
          <a:endParaRPr lang="en-US"/>
        </a:p>
      </dgm:t>
    </dgm:pt>
    <dgm:pt modelId="{E2FD0CE8-4506-4501-A6E1-87E69E749BEC}" type="sibTrans" cxnId="{4A258060-B5D2-4794-880C-9ACD85CFFBD6}">
      <dgm:prSet/>
      <dgm:spPr/>
      <dgm:t>
        <a:bodyPr/>
        <a:lstStyle/>
        <a:p>
          <a:endParaRPr lang="en-US"/>
        </a:p>
      </dgm:t>
    </dgm:pt>
    <dgm:pt modelId="{64294A3B-9CAB-4E75-96D8-D375AD3CC842}">
      <dgm:prSet phldrT="[Text]"/>
      <dgm:spPr/>
      <dgm:t>
        <a:bodyPr/>
        <a:lstStyle/>
        <a:p>
          <a:r>
            <a:rPr lang="en-US" b="1" dirty="0" smtClean="0"/>
            <a:t>SPIRIT</a:t>
          </a:r>
          <a:endParaRPr lang="en-US" b="1" dirty="0"/>
        </a:p>
      </dgm:t>
    </dgm:pt>
    <dgm:pt modelId="{03EE6A6C-0AA7-4273-A286-27F9D485B31C}" type="parTrans" cxnId="{5323E03A-1565-41A8-8806-058D4C9A8E73}">
      <dgm:prSet/>
      <dgm:spPr/>
      <dgm:t>
        <a:bodyPr/>
        <a:lstStyle/>
        <a:p>
          <a:endParaRPr lang="en-US"/>
        </a:p>
      </dgm:t>
    </dgm:pt>
    <dgm:pt modelId="{937E6AF9-2120-4127-A2F6-5853C8AC7100}" type="sibTrans" cxnId="{5323E03A-1565-41A8-8806-058D4C9A8E73}">
      <dgm:prSet/>
      <dgm:spPr/>
      <dgm:t>
        <a:bodyPr/>
        <a:lstStyle/>
        <a:p>
          <a:endParaRPr lang="en-US"/>
        </a:p>
      </dgm:t>
    </dgm:pt>
    <dgm:pt modelId="{18062CB6-4598-4426-BEC2-EBEA35C284D5}" type="pres">
      <dgm:prSet presAssocID="{A285AB64-04E8-4E39-950C-E6AAB33BBCDB}" presName="Name0" presStyleCnt="0">
        <dgm:presLayoutVars>
          <dgm:chMax val="1"/>
          <dgm:dir/>
          <dgm:animLvl val="ctr"/>
          <dgm:resizeHandles val="exact"/>
        </dgm:presLayoutVars>
      </dgm:prSet>
      <dgm:spPr/>
      <dgm:t>
        <a:bodyPr/>
        <a:lstStyle/>
        <a:p>
          <a:endParaRPr lang="en-US"/>
        </a:p>
      </dgm:t>
    </dgm:pt>
    <dgm:pt modelId="{2ADFC0B0-32EC-46F3-8F9D-68CA36B502C7}" type="pres">
      <dgm:prSet presAssocID="{54AC515B-41FF-40EF-B865-2B8D246CFA94}" presName="centerShape" presStyleLbl="node0" presStyleIdx="0" presStyleCnt="1"/>
      <dgm:spPr/>
      <dgm:t>
        <a:bodyPr/>
        <a:lstStyle/>
        <a:p>
          <a:endParaRPr lang="en-US"/>
        </a:p>
      </dgm:t>
    </dgm:pt>
    <dgm:pt modelId="{DD326C98-23B2-4C42-A03B-32FFECFAA301}" type="pres">
      <dgm:prSet presAssocID="{7CD48919-1E1A-49FA-9BC5-FC19F73ED75C}" presName="node" presStyleLbl="node1" presStyleIdx="0" presStyleCnt="4">
        <dgm:presLayoutVars>
          <dgm:bulletEnabled val="1"/>
        </dgm:presLayoutVars>
      </dgm:prSet>
      <dgm:spPr/>
      <dgm:t>
        <a:bodyPr/>
        <a:lstStyle/>
        <a:p>
          <a:endParaRPr lang="en-US"/>
        </a:p>
      </dgm:t>
    </dgm:pt>
    <dgm:pt modelId="{5BA7742D-C4A2-4526-A96F-72AD832A802A}" type="pres">
      <dgm:prSet presAssocID="{7CD48919-1E1A-49FA-9BC5-FC19F73ED75C}" presName="dummy" presStyleCnt="0"/>
      <dgm:spPr/>
    </dgm:pt>
    <dgm:pt modelId="{71981986-7CE3-4A49-A289-5E4A0DA9ED78}" type="pres">
      <dgm:prSet presAssocID="{B30F5233-3158-48E1-BFED-4F32244F574B}" presName="sibTrans" presStyleLbl="sibTrans2D1" presStyleIdx="0" presStyleCnt="4"/>
      <dgm:spPr/>
      <dgm:t>
        <a:bodyPr/>
        <a:lstStyle/>
        <a:p>
          <a:endParaRPr lang="en-US"/>
        </a:p>
      </dgm:t>
    </dgm:pt>
    <dgm:pt modelId="{78C4C579-4741-4BAD-9AE3-D46492150DB1}" type="pres">
      <dgm:prSet presAssocID="{094AFE1A-D91B-4434-B327-18721E26289E}" presName="node" presStyleLbl="node1" presStyleIdx="1" presStyleCnt="4" custRadScaleRad="97895" custRadScaleInc="-548">
        <dgm:presLayoutVars>
          <dgm:bulletEnabled val="1"/>
        </dgm:presLayoutVars>
      </dgm:prSet>
      <dgm:spPr/>
      <dgm:t>
        <a:bodyPr/>
        <a:lstStyle/>
        <a:p>
          <a:endParaRPr lang="en-US"/>
        </a:p>
      </dgm:t>
    </dgm:pt>
    <dgm:pt modelId="{2FC2A3BC-1361-4877-8B34-AE6602B423A7}" type="pres">
      <dgm:prSet presAssocID="{094AFE1A-D91B-4434-B327-18721E26289E}" presName="dummy" presStyleCnt="0"/>
      <dgm:spPr/>
    </dgm:pt>
    <dgm:pt modelId="{25384727-DC84-4E29-9947-B52365F7C680}" type="pres">
      <dgm:prSet presAssocID="{43A47A76-400C-4BF2-A6E1-9C2728CC6A28}" presName="sibTrans" presStyleLbl="sibTrans2D1" presStyleIdx="1" presStyleCnt="4"/>
      <dgm:spPr/>
      <dgm:t>
        <a:bodyPr/>
        <a:lstStyle/>
        <a:p>
          <a:endParaRPr lang="en-US"/>
        </a:p>
      </dgm:t>
    </dgm:pt>
    <dgm:pt modelId="{2020F1ED-38B6-48D3-A35B-EDDC0AB8D6CD}" type="pres">
      <dgm:prSet presAssocID="{73335B7D-FB53-47DB-A063-F1D9D10312D2}" presName="node" presStyleLbl="node1" presStyleIdx="2" presStyleCnt="4">
        <dgm:presLayoutVars>
          <dgm:bulletEnabled val="1"/>
        </dgm:presLayoutVars>
      </dgm:prSet>
      <dgm:spPr/>
      <dgm:t>
        <a:bodyPr/>
        <a:lstStyle/>
        <a:p>
          <a:endParaRPr lang="en-US"/>
        </a:p>
      </dgm:t>
    </dgm:pt>
    <dgm:pt modelId="{E0FB21E5-C1B3-4CE7-8244-6272297C5EEE}" type="pres">
      <dgm:prSet presAssocID="{73335B7D-FB53-47DB-A063-F1D9D10312D2}" presName="dummy" presStyleCnt="0"/>
      <dgm:spPr/>
    </dgm:pt>
    <dgm:pt modelId="{5CAE3F61-9E1A-4DB9-BCC8-B854B76AC8C3}" type="pres">
      <dgm:prSet presAssocID="{E2FD0CE8-4506-4501-A6E1-87E69E749BEC}" presName="sibTrans" presStyleLbl="sibTrans2D1" presStyleIdx="2" presStyleCnt="4"/>
      <dgm:spPr/>
      <dgm:t>
        <a:bodyPr/>
        <a:lstStyle/>
        <a:p>
          <a:endParaRPr lang="en-US"/>
        </a:p>
      </dgm:t>
    </dgm:pt>
    <dgm:pt modelId="{C9E6ECE5-E192-44D1-A042-990EC9556309}" type="pres">
      <dgm:prSet presAssocID="{64294A3B-9CAB-4E75-96D8-D375AD3CC842}" presName="node" presStyleLbl="node1" presStyleIdx="3" presStyleCnt="4">
        <dgm:presLayoutVars>
          <dgm:bulletEnabled val="1"/>
        </dgm:presLayoutVars>
      </dgm:prSet>
      <dgm:spPr/>
      <dgm:t>
        <a:bodyPr/>
        <a:lstStyle/>
        <a:p>
          <a:endParaRPr lang="en-US"/>
        </a:p>
      </dgm:t>
    </dgm:pt>
    <dgm:pt modelId="{10AD1000-1A2B-4AC5-9E38-1F6C37034B19}" type="pres">
      <dgm:prSet presAssocID="{64294A3B-9CAB-4E75-96D8-D375AD3CC842}" presName="dummy" presStyleCnt="0"/>
      <dgm:spPr/>
    </dgm:pt>
    <dgm:pt modelId="{215C1EB1-9DC9-4039-9C39-C5CDD2F5AA74}" type="pres">
      <dgm:prSet presAssocID="{937E6AF9-2120-4127-A2F6-5853C8AC7100}" presName="sibTrans" presStyleLbl="sibTrans2D1" presStyleIdx="3" presStyleCnt="4"/>
      <dgm:spPr/>
      <dgm:t>
        <a:bodyPr/>
        <a:lstStyle/>
        <a:p>
          <a:endParaRPr lang="en-US"/>
        </a:p>
      </dgm:t>
    </dgm:pt>
  </dgm:ptLst>
  <dgm:cxnLst>
    <dgm:cxn modelId="{DD42308C-3325-4BBA-A2EA-736E2C4EDBE4}" type="presOf" srcId="{E2FD0CE8-4506-4501-A6E1-87E69E749BEC}" destId="{5CAE3F61-9E1A-4DB9-BCC8-B854B76AC8C3}" srcOrd="0" destOrd="0" presId="urn:microsoft.com/office/officeart/2005/8/layout/radial6"/>
    <dgm:cxn modelId="{B5639641-3CFE-4565-9BB9-13DF6B3826F1}" srcId="{A285AB64-04E8-4E39-950C-E6AAB33BBCDB}" destId="{54AC515B-41FF-40EF-B865-2B8D246CFA94}" srcOrd="0" destOrd="0" parTransId="{3F539F55-BA74-4ACF-8CE0-F4321539D85E}" sibTransId="{DC07742F-BE09-45F3-BE7B-E4088C4EB2F5}"/>
    <dgm:cxn modelId="{3C17A070-A937-4CA1-BC0F-E159518DAE94}" type="presOf" srcId="{7CD48919-1E1A-49FA-9BC5-FC19F73ED75C}" destId="{DD326C98-23B2-4C42-A03B-32FFECFAA301}" srcOrd="0" destOrd="0" presId="urn:microsoft.com/office/officeart/2005/8/layout/radial6"/>
    <dgm:cxn modelId="{E1BD118B-8BDC-40D1-BE9C-75128C3C8FC4}" type="presOf" srcId="{A285AB64-04E8-4E39-950C-E6AAB33BBCDB}" destId="{18062CB6-4598-4426-BEC2-EBEA35C284D5}" srcOrd="0" destOrd="0" presId="urn:microsoft.com/office/officeart/2005/8/layout/radial6"/>
    <dgm:cxn modelId="{5B3A414B-0060-471C-B08F-D0D8C4F95162}" type="presOf" srcId="{B30F5233-3158-48E1-BFED-4F32244F574B}" destId="{71981986-7CE3-4A49-A289-5E4A0DA9ED78}" srcOrd="0" destOrd="0" presId="urn:microsoft.com/office/officeart/2005/8/layout/radial6"/>
    <dgm:cxn modelId="{21E3086F-7691-4053-ACA5-795C773E247D}" srcId="{54AC515B-41FF-40EF-B865-2B8D246CFA94}" destId="{7CD48919-1E1A-49FA-9BC5-FC19F73ED75C}" srcOrd="0" destOrd="0" parTransId="{4885EC93-C463-4262-B723-41422642F817}" sibTransId="{B30F5233-3158-48E1-BFED-4F32244F574B}"/>
    <dgm:cxn modelId="{8E7A787B-4F66-4F3D-9C94-436357CF6349}" srcId="{54AC515B-41FF-40EF-B865-2B8D246CFA94}" destId="{094AFE1A-D91B-4434-B327-18721E26289E}" srcOrd="1" destOrd="0" parTransId="{7ACC1557-482D-4170-BE66-DD19F273BD48}" sibTransId="{43A47A76-400C-4BF2-A6E1-9C2728CC6A28}"/>
    <dgm:cxn modelId="{6220FC66-D4D9-49DE-AD3C-0AD214DD591C}" type="presOf" srcId="{73335B7D-FB53-47DB-A063-F1D9D10312D2}" destId="{2020F1ED-38B6-48D3-A35B-EDDC0AB8D6CD}" srcOrd="0" destOrd="0" presId="urn:microsoft.com/office/officeart/2005/8/layout/radial6"/>
    <dgm:cxn modelId="{F97871FD-2515-436C-AB57-9A9128A4C322}" type="presOf" srcId="{43A47A76-400C-4BF2-A6E1-9C2728CC6A28}" destId="{25384727-DC84-4E29-9947-B52365F7C680}" srcOrd="0" destOrd="0" presId="urn:microsoft.com/office/officeart/2005/8/layout/radial6"/>
    <dgm:cxn modelId="{81EFD431-0072-403A-B1C1-2B8DD5880EEA}" type="presOf" srcId="{094AFE1A-D91B-4434-B327-18721E26289E}" destId="{78C4C579-4741-4BAD-9AE3-D46492150DB1}" srcOrd="0" destOrd="0" presId="urn:microsoft.com/office/officeart/2005/8/layout/radial6"/>
    <dgm:cxn modelId="{7A6E88BF-9FAD-4D74-BB73-B69A997169F3}" type="presOf" srcId="{54AC515B-41FF-40EF-B865-2B8D246CFA94}" destId="{2ADFC0B0-32EC-46F3-8F9D-68CA36B502C7}" srcOrd="0" destOrd="0" presId="urn:microsoft.com/office/officeart/2005/8/layout/radial6"/>
    <dgm:cxn modelId="{5323E03A-1565-41A8-8806-058D4C9A8E73}" srcId="{54AC515B-41FF-40EF-B865-2B8D246CFA94}" destId="{64294A3B-9CAB-4E75-96D8-D375AD3CC842}" srcOrd="3" destOrd="0" parTransId="{03EE6A6C-0AA7-4273-A286-27F9D485B31C}" sibTransId="{937E6AF9-2120-4127-A2F6-5853C8AC7100}"/>
    <dgm:cxn modelId="{FFA13EDF-AFEF-4290-852B-79F416A0AF2C}" type="presOf" srcId="{937E6AF9-2120-4127-A2F6-5853C8AC7100}" destId="{215C1EB1-9DC9-4039-9C39-C5CDD2F5AA74}" srcOrd="0" destOrd="0" presId="urn:microsoft.com/office/officeart/2005/8/layout/radial6"/>
    <dgm:cxn modelId="{CC82A08B-7D35-44AA-B3D5-5AC9D791853C}" type="presOf" srcId="{64294A3B-9CAB-4E75-96D8-D375AD3CC842}" destId="{C9E6ECE5-E192-44D1-A042-990EC9556309}" srcOrd="0" destOrd="0" presId="urn:microsoft.com/office/officeart/2005/8/layout/radial6"/>
    <dgm:cxn modelId="{4A258060-B5D2-4794-880C-9ACD85CFFBD6}" srcId="{54AC515B-41FF-40EF-B865-2B8D246CFA94}" destId="{73335B7D-FB53-47DB-A063-F1D9D10312D2}" srcOrd="2" destOrd="0" parTransId="{A033CB2B-3AD8-4027-8263-30893BC0A47B}" sibTransId="{E2FD0CE8-4506-4501-A6E1-87E69E749BEC}"/>
    <dgm:cxn modelId="{EFFD2D8C-C838-4A1F-859A-D929F9CD5E8E}" type="presParOf" srcId="{18062CB6-4598-4426-BEC2-EBEA35C284D5}" destId="{2ADFC0B0-32EC-46F3-8F9D-68CA36B502C7}" srcOrd="0" destOrd="0" presId="urn:microsoft.com/office/officeart/2005/8/layout/radial6"/>
    <dgm:cxn modelId="{3C473CDE-D642-4546-A4CE-16B3597B115C}" type="presParOf" srcId="{18062CB6-4598-4426-BEC2-EBEA35C284D5}" destId="{DD326C98-23B2-4C42-A03B-32FFECFAA301}" srcOrd="1" destOrd="0" presId="urn:microsoft.com/office/officeart/2005/8/layout/radial6"/>
    <dgm:cxn modelId="{22FB7300-95DE-4CD9-B508-60E2DB8560AF}" type="presParOf" srcId="{18062CB6-4598-4426-BEC2-EBEA35C284D5}" destId="{5BA7742D-C4A2-4526-A96F-72AD832A802A}" srcOrd="2" destOrd="0" presId="urn:microsoft.com/office/officeart/2005/8/layout/radial6"/>
    <dgm:cxn modelId="{7F1099BE-DF02-48CE-85A8-0E1AE542C9DC}" type="presParOf" srcId="{18062CB6-4598-4426-BEC2-EBEA35C284D5}" destId="{71981986-7CE3-4A49-A289-5E4A0DA9ED78}" srcOrd="3" destOrd="0" presId="urn:microsoft.com/office/officeart/2005/8/layout/radial6"/>
    <dgm:cxn modelId="{35ED802D-5CEA-4C97-A741-C06E57D4C5C6}" type="presParOf" srcId="{18062CB6-4598-4426-BEC2-EBEA35C284D5}" destId="{78C4C579-4741-4BAD-9AE3-D46492150DB1}" srcOrd="4" destOrd="0" presId="urn:microsoft.com/office/officeart/2005/8/layout/radial6"/>
    <dgm:cxn modelId="{C17DB40D-3D7E-4414-AB6B-022EC1A26826}" type="presParOf" srcId="{18062CB6-4598-4426-BEC2-EBEA35C284D5}" destId="{2FC2A3BC-1361-4877-8B34-AE6602B423A7}" srcOrd="5" destOrd="0" presId="urn:microsoft.com/office/officeart/2005/8/layout/radial6"/>
    <dgm:cxn modelId="{8596D48D-0625-4A6E-8579-F35631D96816}" type="presParOf" srcId="{18062CB6-4598-4426-BEC2-EBEA35C284D5}" destId="{25384727-DC84-4E29-9947-B52365F7C680}" srcOrd="6" destOrd="0" presId="urn:microsoft.com/office/officeart/2005/8/layout/radial6"/>
    <dgm:cxn modelId="{64FFBF0E-F77B-4680-B8B0-881E7DB320AB}" type="presParOf" srcId="{18062CB6-4598-4426-BEC2-EBEA35C284D5}" destId="{2020F1ED-38B6-48D3-A35B-EDDC0AB8D6CD}" srcOrd="7" destOrd="0" presId="urn:microsoft.com/office/officeart/2005/8/layout/radial6"/>
    <dgm:cxn modelId="{A979F585-339A-4C7D-9C2D-FFD8AC116F9F}" type="presParOf" srcId="{18062CB6-4598-4426-BEC2-EBEA35C284D5}" destId="{E0FB21E5-C1B3-4CE7-8244-6272297C5EEE}" srcOrd="8" destOrd="0" presId="urn:microsoft.com/office/officeart/2005/8/layout/radial6"/>
    <dgm:cxn modelId="{814CDBFF-7C39-4D1D-8B2A-7E794A842C25}" type="presParOf" srcId="{18062CB6-4598-4426-BEC2-EBEA35C284D5}" destId="{5CAE3F61-9E1A-4DB9-BCC8-B854B76AC8C3}" srcOrd="9" destOrd="0" presId="urn:microsoft.com/office/officeart/2005/8/layout/radial6"/>
    <dgm:cxn modelId="{24483821-0200-4C0A-96C6-318E0403C252}" type="presParOf" srcId="{18062CB6-4598-4426-BEC2-EBEA35C284D5}" destId="{C9E6ECE5-E192-44D1-A042-990EC9556309}" srcOrd="10" destOrd="0" presId="urn:microsoft.com/office/officeart/2005/8/layout/radial6"/>
    <dgm:cxn modelId="{556655FB-EFC8-4AFB-9EDB-6B39CF9E0A4A}" type="presParOf" srcId="{18062CB6-4598-4426-BEC2-EBEA35C284D5}" destId="{10AD1000-1A2B-4AC5-9E38-1F6C37034B19}" srcOrd="11" destOrd="0" presId="urn:microsoft.com/office/officeart/2005/8/layout/radial6"/>
    <dgm:cxn modelId="{67256ABA-CA8A-4756-9CE0-C4D7282F274B}" type="presParOf" srcId="{18062CB6-4598-4426-BEC2-EBEA35C284D5}" destId="{215C1EB1-9DC9-4039-9C39-C5CDD2F5AA74}"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D0A4E63-0337-4EEF-9477-6E6777EA33E3}" type="datetimeFigureOut">
              <a:rPr lang="en-US" smtClean="0"/>
              <a:t>4/24/2017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B33AF32-75B0-4F7B-AB9E-E94C69E647C9}" type="slidenum">
              <a:rPr lang="en-US" smtClean="0"/>
              <a:t>‹#›</a:t>
            </a:fld>
            <a:endParaRPr lang="en-US"/>
          </a:p>
        </p:txBody>
      </p:sp>
    </p:spTree>
    <p:extLst>
      <p:ext uri="{BB962C8B-B14F-4D97-AF65-F5344CB8AC3E}">
        <p14:creationId xmlns:p14="http://schemas.microsoft.com/office/powerpoint/2010/main" val="73050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A7899AE-05D2-445A-B0AF-B3A1F9B6BD74}" type="slidenum">
              <a:rPr lang="en-US">
                <a:solidFill>
                  <a:prstClr val="black"/>
                </a:solidFill>
              </a:rPr>
              <a:pPr/>
              <a:t>6</a:t>
            </a:fld>
            <a:endParaRPr lang="en-US">
              <a:solidFill>
                <a:prstClr val="black"/>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b="1" smtClean="0"/>
              <a:t>SAMPLE ON HOW TO SHARE THIS SLIDE:</a:t>
            </a:r>
          </a:p>
          <a:p>
            <a:pPr eaLnBrk="1" hangingPunct="1"/>
            <a:r>
              <a:rPr lang="en-US" smtClean="0"/>
              <a:t>In order to understand this assessment, let’s start with this vertical axis.   Each end of the axis represents a behaviorial style.  Think of this axis as your “orientation to an activity”.  </a:t>
            </a:r>
          </a:p>
        </p:txBody>
      </p:sp>
    </p:spTree>
    <p:extLst>
      <p:ext uri="{BB962C8B-B14F-4D97-AF65-F5344CB8AC3E}">
        <p14:creationId xmlns:p14="http://schemas.microsoft.com/office/powerpoint/2010/main" val="214885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F49C353E-B7A5-4324-B752-4DA1BC394CAF}" type="slidenum">
              <a:rPr lang="en-US"/>
              <a:pPr/>
              <a:t>16</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marL="246244" indent="-246244"/>
            <a:r>
              <a:rPr lang="en-US" b="1" dirty="0" smtClean="0"/>
              <a:t>SAMPLE ON HOW TO SHARE THIS SLIDE:</a:t>
            </a:r>
          </a:p>
          <a:p>
            <a:pPr marL="246244" indent="-246244">
              <a:buFontTx/>
              <a:buChar char="•"/>
            </a:pPr>
            <a:r>
              <a:rPr lang="en-US" dirty="0" smtClean="0"/>
              <a:t>This picture helps explain one of two concepts that we would like for you to keep in mind.  The first concept is called “selective perception”.  Selective perception is where we have the ability to hear what we want to hear and to screen out what we don’t want to hear. </a:t>
            </a:r>
          </a:p>
          <a:p>
            <a:pPr marL="246244" indent="-246244">
              <a:buFontTx/>
              <a:buChar char="•"/>
            </a:pPr>
            <a:r>
              <a:rPr lang="en-US" dirty="0" smtClean="0"/>
              <a:t>For ex.  Two individuals listening to a political candidate’s speech.  One individual is republican and one individual is democrat.   Both hear the same individual deliver a message.  Did they hear the same thing?  Why or Why not?  Conclude that this is Selective Listening.  We all do this, but being aware that we do is important.</a:t>
            </a:r>
          </a:p>
          <a:p>
            <a:pPr marL="246244" indent="-246244">
              <a:buFontTx/>
              <a:buChar char="•"/>
            </a:pPr>
            <a:r>
              <a:rPr lang="en-US" dirty="0" smtClean="0"/>
              <a:t>Ask the group to tell you what they see in the next slide.</a:t>
            </a:r>
          </a:p>
          <a:p>
            <a:pPr marL="246244" indent="-246244"/>
            <a:endParaRPr lang="en-US" dirty="0" smtClean="0"/>
          </a:p>
          <a:p>
            <a:pPr marL="246244" indent="-246244">
              <a:buFontTx/>
              <a:buChar char="•"/>
            </a:pPr>
            <a:endParaRPr lang="en-US" dirty="0" smtClean="0"/>
          </a:p>
        </p:txBody>
      </p:sp>
    </p:spTree>
    <p:extLst>
      <p:ext uri="{BB962C8B-B14F-4D97-AF65-F5344CB8AC3E}">
        <p14:creationId xmlns:p14="http://schemas.microsoft.com/office/powerpoint/2010/main" val="1381591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E543BA-75C3-4A49-BFC6-CACF2807A167}" type="slidenum">
              <a:rPr lang="en-US"/>
              <a:pPr/>
              <a:t>17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715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D53C1-A0C7-4E14-B54B-9C9E0B15AD3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95836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53C1-A0C7-4E14-B54B-9C9E0B15AD3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21136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53C1-A0C7-4E14-B54B-9C9E0B15AD3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54301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02517" y="68263"/>
            <a:ext cx="8788400" cy="12811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66184" y="1514475"/>
            <a:ext cx="11624733" cy="475138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0208F8-0BF0-4AD9-8013-B23A4F65A630}" type="slidenum">
              <a:rPr lang="en-US"/>
              <a:pPr>
                <a:defRPr/>
              </a:pPr>
              <a:t>‹#›</a:t>
            </a:fld>
            <a:endParaRPr lang="en-US"/>
          </a:p>
        </p:txBody>
      </p:sp>
    </p:spTree>
    <p:extLst>
      <p:ext uri="{BB962C8B-B14F-4D97-AF65-F5344CB8AC3E}">
        <p14:creationId xmlns:p14="http://schemas.microsoft.com/office/powerpoint/2010/main" val="421368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D53C1-A0C7-4E14-B54B-9C9E0B15AD3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191956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D53C1-A0C7-4E14-B54B-9C9E0B15AD3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111180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D53C1-A0C7-4E14-B54B-9C9E0B15AD3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92549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D53C1-A0C7-4E14-B54B-9C9E0B15AD34}"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38928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D53C1-A0C7-4E14-B54B-9C9E0B15AD34}"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61360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D53C1-A0C7-4E14-B54B-9C9E0B15AD34}"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59127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D53C1-A0C7-4E14-B54B-9C9E0B15AD3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138606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D53C1-A0C7-4E14-B54B-9C9E0B15AD3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00949-B23A-471D-8719-37F87E65A05C}" type="slidenum">
              <a:rPr lang="en-US" smtClean="0"/>
              <a:t>‹#›</a:t>
            </a:fld>
            <a:endParaRPr lang="en-US"/>
          </a:p>
        </p:txBody>
      </p:sp>
    </p:spTree>
    <p:extLst>
      <p:ext uri="{BB962C8B-B14F-4D97-AF65-F5344CB8AC3E}">
        <p14:creationId xmlns:p14="http://schemas.microsoft.com/office/powerpoint/2010/main" val="332350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D53C1-A0C7-4E14-B54B-9C9E0B15AD34}" type="datetimeFigureOut">
              <a:rPr lang="en-US" smtClean="0"/>
              <a:t>4/24/2017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00949-B23A-471D-8719-37F87E65A05C}" type="slidenum">
              <a:rPr lang="en-US" smtClean="0"/>
              <a:t>‹#›</a:t>
            </a:fld>
            <a:endParaRPr lang="en-US"/>
          </a:p>
        </p:txBody>
      </p:sp>
    </p:spTree>
    <p:extLst>
      <p:ext uri="{BB962C8B-B14F-4D97-AF65-F5344CB8AC3E}">
        <p14:creationId xmlns:p14="http://schemas.microsoft.com/office/powerpoint/2010/main" val="1318358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youtu.be/vQnOMY98fG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39933" y="4994480"/>
            <a:ext cx="8885237" cy="1755775"/>
            <a:chOff x="503238" y="5545138"/>
            <a:chExt cx="8885237" cy="1755775"/>
          </a:xfrm>
        </p:grpSpPr>
        <p:sp>
          <p:nvSpPr>
            <p:cNvPr id="6" name="Rectangle 12"/>
            <p:cNvSpPr>
              <a:spLocks noChangeArrowheads="1"/>
            </p:cNvSpPr>
            <p:nvPr/>
          </p:nvSpPr>
          <p:spPr bwMode="auto">
            <a:xfrm>
              <a:off x="503238" y="5545138"/>
              <a:ext cx="888523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3600" b="1" i="1" dirty="0"/>
                <a:t>T</a:t>
              </a:r>
              <a:r>
                <a:rPr lang="en-US" altLang="en-US" sz="2800" b="1" i="1" dirty="0"/>
                <a:t>HE </a:t>
              </a:r>
              <a:r>
                <a:rPr lang="en-US" altLang="en-US" sz="3600" b="1" i="1" dirty="0"/>
                <a:t>P</a:t>
              </a:r>
              <a:r>
                <a:rPr lang="en-US" altLang="en-US" sz="2800" b="1" i="1" dirty="0"/>
                <a:t>ERFORMANCE </a:t>
              </a:r>
              <a:r>
                <a:rPr lang="en-US" altLang="en-US" sz="3600" b="1" i="1" dirty="0"/>
                <a:t>G</a:t>
              </a:r>
              <a:r>
                <a:rPr lang="en-US" altLang="en-US" sz="2800" b="1" i="1" dirty="0"/>
                <a:t>ROUP, </a:t>
              </a:r>
              <a:r>
                <a:rPr lang="en-US" altLang="en-US" sz="3600" b="1" i="1" dirty="0"/>
                <a:t>I</a:t>
              </a:r>
              <a:r>
                <a:rPr lang="en-US" altLang="en-US" sz="2800" b="1" i="1" dirty="0"/>
                <a:t>NC.</a:t>
              </a:r>
            </a:p>
            <a:p>
              <a:pPr algn="ctr"/>
              <a:r>
                <a:rPr lang="en-US" altLang="en-US" sz="2800" i="1" dirty="0"/>
                <a:t/>
              </a:r>
              <a:br>
                <a:rPr lang="en-US" altLang="en-US" sz="2800" i="1" dirty="0"/>
              </a:br>
              <a:r>
                <a:rPr lang="en-US" altLang="en-US" sz="800" dirty="0"/>
                <a:t> </a:t>
              </a:r>
              <a:br>
                <a:rPr lang="en-US" altLang="en-US" sz="800" dirty="0"/>
              </a:br>
              <a:r>
                <a:rPr lang="en-US" altLang="en-US" sz="1800" b="1" i="1" dirty="0"/>
                <a:t>We build your people, so your people can build your business!</a:t>
              </a:r>
              <a:br>
                <a:rPr lang="en-US" altLang="en-US" sz="1800" b="1" i="1" dirty="0"/>
              </a:br>
              <a:endParaRPr lang="en-US" altLang="en-US" sz="1800" b="1" i="1" dirty="0"/>
            </a:p>
          </p:txBody>
        </p:sp>
        <p:cxnSp>
          <p:nvCxnSpPr>
            <p:cNvPr id="7" name="Straight Connector 6"/>
            <p:cNvCxnSpPr/>
            <p:nvPr/>
          </p:nvCxnSpPr>
          <p:spPr>
            <a:xfrm>
              <a:off x="1447800" y="6413500"/>
              <a:ext cx="7213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lowchart: Decision 7"/>
            <p:cNvSpPr/>
            <p:nvPr/>
          </p:nvSpPr>
          <p:spPr>
            <a:xfrm>
              <a:off x="4875213" y="6261100"/>
              <a:ext cx="352425" cy="304800"/>
            </a:xfrm>
            <a:prstGeom prst="flowChartDecision">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 name="TextBox 9"/>
          <p:cNvSpPr txBox="1"/>
          <p:nvPr/>
        </p:nvSpPr>
        <p:spPr>
          <a:xfrm>
            <a:off x="0" y="388891"/>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LEADERSHIP</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2608" y="1943588"/>
            <a:ext cx="4366785" cy="2687252"/>
          </a:xfrm>
          <a:prstGeom prst="rect">
            <a:avLst/>
          </a:prstGeom>
        </p:spPr>
      </p:pic>
    </p:spTree>
    <p:extLst>
      <p:ext uri="{BB962C8B-B14F-4D97-AF65-F5344CB8AC3E}">
        <p14:creationId xmlns:p14="http://schemas.microsoft.com/office/powerpoint/2010/main" val="885046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Rectangle 21"/>
          <p:cNvSpPr/>
          <p:nvPr/>
        </p:nvSpPr>
        <p:spPr>
          <a:xfrm>
            <a:off x="10224120" y="360289"/>
            <a:ext cx="522514" cy="567916"/>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pPr>
              <a:defRPr/>
            </a:pPr>
            <a:r>
              <a:rPr lang="en-US" smtClean="0">
                <a:solidFill>
                  <a:prstClr val="black">
                    <a:tint val="75000"/>
                  </a:prstClr>
                </a:solidFill>
              </a:rPr>
              <a:t>www.ThePerformanceGroupInc.com</a:t>
            </a:r>
            <a:endParaRPr lang="en-US">
              <a:solidFill>
                <a:prstClr val="black">
                  <a:tint val="75000"/>
                </a:prstClr>
              </a:solidFill>
            </a:endParaRPr>
          </a:p>
        </p:txBody>
      </p:sp>
      <p:sp>
        <p:nvSpPr>
          <p:cNvPr id="3" name="AutoShape 4" descr="Image result for lion"/>
          <p:cNvSpPr>
            <a:spLocks noChangeAspect="1" noChangeArrowheads="1"/>
          </p:cNvSpPr>
          <p:nvPr/>
        </p:nvSpPr>
        <p:spPr bwMode="auto">
          <a:xfrm>
            <a:off x="14922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
          <p:cNvSpPr txBox="1">
            <a:spLocks noChangeArrowheads="1"/>
          </p:cNvSpPr>
          <p:nvPr/>
        </p:nvSpPr>
        <p:spPr>
          <a:xfrm>
            <a:off x="630403" y="230943"/>
            <a:ext cx="9278026" cy="1476694"/>
          </a:xfrm>
          <a:prstGeom prst="rect">
            <a:avLst/>
          </a:prstGeom>
        </p:spPr>
        <p:txBody>
          <a:bodyPr vert="horz" lIns="91440" tIns="45720" rIns="91440" bIns="45720" rtlCol="0" anchor="ctr">
            <a:noAutofit/>
          </a:bodyPr>
          <a:lstStyle/>
          <a:p>
            <a:pPr>
              <a:spcBef>
                <a:spcPct val="0"/>
              </a:spcBef>
              <a:defRPr/>
            </a:pPr>
            <a:r>
              <a:rPr lang="en-US" sz="6000" dirty="0" smtClean="0">
                <a:latin typeface="Corbel" panose="020B0503020204020204" pitchFamily="34" charset="0"/>
              </a:rPr>
              <a:t>The “Conscientious” Leader</a:t>
            </a:r>
            <a:endParaRPr lang="en-US" sz="6000" dirty="0">
              <a:latin typeface="Corbel" panose="020B0503020204020204" pitchFamily="34" charset="0"/>
            </a:endParaRPr>
          </a:p>
        </p:txBody>
      </p:sp>
      <p:grpSp>
        <p:nvGrpSpPr>
          <p:cNvPr id="12" name="Group 11"/>
          <p:cNvGrpSpPr/>
          <p:nvPr/>
        </p:nvGrpSpPr>
        <p:grpSpPr>
          <a:xfrm>
            <a:off x="10139363" y="347443"/>
            <a:ext cx="1227750" cy="1227750"/>
            <a:chOff x="502003" y="464949"/>
            <a:chExt cx="1227750" cy="1227750"/>
          </a:xfrm>
        </p:grpSpPr>
        <p:cxnSp>
          <p:nvCxnSpPr>
            <p:cNvPr id="11" name="Straight Arrow Connector 10"/>
            <p:cNvCxnSpPr/>
            <p:nvPr/>
          </p:nvCxnSpPr>
          <p:spPr>
            <a:xfrm>
              <a:off x="1115878" y="464949"/>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115878" y="443178"/>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30403" y="1424477"/>
            <a:ext cx="8336829" cy="4144261"/>
            <a:chOff x="630403" y="1424477"/>
            <a:chExt cx="8336829" cy="4144261"/>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771" y="1424477"/>
              <a:ext cx="923879" cy="923879"/>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7103" y="1455906"/>
              <a:ext cx="759867" cy="876211"/>
            </a:xfrm>
            <a:prstGeom prst="rect">
              <a:avLst/>
            </a:prstGeom>
          </p:spPr>
        </p:pic>
        <p:sp>
          <p:nvSpPr>
            <p:cNvPr id="16" name="TextBox 15"/>
            <p:cNvSpPr txBox="1"/>
            <p:nvPr/>
          </p:nvSpPr>
          <p:spPr>
            <a:xfrm>
              <a:off x="1576553" y="1918136"/>
              <a:ext cx="3367314" cy="369332"/>
            </a:xfrm>
            <a:prstGeom prst="rect">
              <a:avLst/>
            </a:prstGeom>
            <a:noFill/>
          </p:spPr>
          <p:txBody>
            <a:bodyPr wrap="square" rtlCol="0">
              <a:spAutoFit/>
            </a:bodyPr>
            <a:lstStyle/>
            <a:p>
              <a:r>
                <a:rPr lang="en-US" dirty="0" smtClean="0"/>
                <a:t>_______________________</a:t>
              </a:r>
              <a:endParaRPr lang="en-US" dirty="0"/>
            </a:p>
          </p:txBody>
        </p:sp>
        <p:sp>
          <p:nvSpPr>
            <p:cNvPr id="17" name="TextBox 16"/>
            <p:cNvSpPr txBox="1"/>
            <p:nvPr/>
          </p:nvSpPr>
          <p:spPr>
            <a:xfrm>
              <a:off x="5599918" y="1908723"/>
              <a:ext cx="3367314" cy="369332"/>
            </a:xfrm>
            <a:prstGeom prst="rect">
              <a:avLst/>
            </a:prstGeom>
            <a:noFill/>
          </p:spPr>
          <p:txBody>
            <a:bodyPr wrap="square" rtlCol="0">
              <a:spAutoFit/>
            </a:bodyPr>
            <a:lstStyle/>
            <a:p>
              <a:r>
                <a:rPr lang="en-US" dirty="0" smtClean="0"/>
                <a:t>_______________________</a:t>
              </a:r>
              <a:endParaRPr lang="en-US" dirty="0"/>
            </a:p>
          </p:txBody>
        </p:sp>
        <p:sp>
          <p:nvSpPr>
            <p:cNvPr id="18" name="TextBox 17"/>
            <p:cNvSpPr txBox="1"/>
            <p:nvPr/>
          </p:nvSpPr>
          <p:spPr>
            <a:xfrm>
              <a:off x="630403" y="2900911"/>
              <a:ext cx="2820715" cy="461665"/>
            </a:xfrm>
            <a:prstGeom prst="rect">
              <a:avLst/>
            </a:prstGeom>
            <a:noFill/>
          </p:spPr>
          <p:txBody>
            <a:bodyPr wrap="square" rtlCol="0">
              <a:spAutoFit/>
            </a:bodyPr>
            <a:lstStyle/>
            <a:p>
              <a:r>
                <a:rPr lang="en-US" sz="2400" dirty="0" smtClean="0">
                  <a:latin typeface="Corbel" panose="020B0503020204020204" pitchFamily="34" charset="0"/>
                </a:rPr>
                <a:t>Will be…</a:t>
              </a:r>
              <a:endParaRPr lang="en-US" sz="2400" dirty="0">
                <a:latin typeface="Corbel" panose="020B0503020204020204" pitchFamily="34" charset="0"/>
              </a:endParaRPr>
            </a:p>
          </p:txBody>
        </p:sp>
        <p:sp>
          <p:nvSpPr>
            <p:cNvPr id="19" name="TextBox 18"/>
            <p:cNvSpPr txBox="1"/>
            <p:nvPr/>
          </p:nvSpPr>
          <p:spPr>
            <a:xfrm>
              <a:off x="633126" y="3626620"/>
              <a:ext cx="2820715" cy="461665"/>
            </a:xfrm>
            <a:prstGeom prst="rect">
              <a:avLst/>
            </a:prstGeom>
            <a:noFill/>
          </p:spPr>
          <p:txBody>
            <a:bodyPr wrap="square" rtlCol="0">
              <a:spAutoFit/>
            </a:bodyPr>
            <a:lstStyle/>
            <a:p>
              <a:r>
                <a:rPr lang="en-US" sz="2400" dirty="0" smtClean="0">
                  <a:latin typeface="Corbel" panose="020B0503020204020204" pitchFamily="34" charset="0"/>
                </a:rPr>
                <a:t>Needs…</a:t>
              </a:r>
              <a:endParaRPr lang="en-US" sz="2400" dirty="0">
                <a:latin typeface="Corbel" panose="020B0503020204020204" pitchFamily="34" charset="0"/>
              </a:endParaRPr>
            </a:p>
          </p:txBody>
        </p:sp>
        <p:sp>
          <p:nvSpPr>
            <p:cNvPr id="26" name="TextBox 25"/>
            <p:cNvSpPr txBox="1"/>
            <p:nvPr/>
          </p:nvSpPr>
          <p:spPr>
            <a:xfrm>
              <a:off x="640386" y="4388619"/>
              <a:ext cx="2820715" cy="461665"/>
            </a:xfrm>
            <a:prstGeom prst="rect">
              <a:avLst/>
            </a:prstGeom>
            <a:noFill/>
          </p:spPr>
          <p:txBody>
            <a:bodyPr wrap="square" rtlCol="0">
              <a:spAutoFit/>
            </a:bodyPr>
            <a:lstStyle/>
            <a:p>
              <a:r>
                <a:rPr lang="en-US" sz="2400" dirty="0" smtClean="0">
                  <a:latin typeface="Corbel" panose="020B0503020204020204" pitchFamily="34" charset="0"/>
                </a:rPr>
                <a:t>Limitations…</a:t>
              </a:r>
              <a:endParaRPr lang="en-US" sz="2400" dirty="0">
                <a:latin typeface="Corbel" panose="020B0503020204020204" pitchFamily="34" charset="0"/>
              </a:endParaRPr>
            </a:p>
          </p:txBody>
        </p:sp>
        <p:sp>
          <p:nvSpPr>
            <p:cNvPr id="28" name="TextBox 27"/>
            <p:cNvSpPr txBox="1"/>
            <p:nvPr/>
          </p:nvSpPr>
          <p:spPr>
            <a:xfrm>
              <a:off x="633132" y="5107073"/>
              <a:ext cx="2820715" cy="461665"/>
            </a:xfrm>
            <a:prstGeom prst="rect">
              <a:avLst/>
            </a:prstGeom>
            <a:noFill/>
          </p:spPr>
          <p:txBody>
            <a:bodyPr wrap="square" rtlCol="0">
              <a:spAutoFit/>
            </a:bodyPr>
            <a:lstStyle/>
            <a:p>
              <a:r>
                <a:rPr lang="en-US" sz="2400" dirty="0" smtClean="0">
                  <a:latin typeface="Corbel" panose="020B0503020204020204" pitchFamily="34" charset="0"/>
                </a:rPr>
                <a:t>Tips…</a:t>
              </a:r>
              <a:endParaRPr lang="en-US" sz="2400" dirty="0">
                <a:latin typeface="Corbel" panose="020B0503020204020204" pitchFamily="34" charset="0"/>
              </a:endParaRPr>
            </a:p>
          </p:txBody>
        </p:sp>
      </p:grpSp>
    </p:spTree>
    <p:extLst>
      <p:ext uri="{BB962C8B-B14F-4D97-AF65-F5344CB8AC3E}">
        <p14:creationId xmlns:p14="http://schemas.microsoft.com/office/powerpoint/2010/main" val="1085247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09273"/>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COMPETENCE</a:t>
            </a:r>
          </a:p>
        </p:txBody>
      </p:sp>
      <p:sp>
        <p:nvSpPr>
          <p:cNvPr id="5" name="Footer Placeholder 1"/>
          <p:cNvSpPr>
            <a:spLocks noGrp="1"/>
          </p:cNvSpPr>
          <p:nvPr>
            <p:ph type="ftr" sz="quarter" idx="11"/>
          </p:nvPr>
        </p:nvSpPr>
        <p:spPr>
          <a:xfrm>
            <a:off x="4152900" y="6347012"/>
            <a:ext cx="3886200" cy="380941"/>
          </a:xfrm>
        </p:spPr>
        <p:txBody>
          <a:bodyPr/>
          <a:lstStyle/>
          <a:p>
            <a:r>
              <a:rPr lang="en-US" dirty="0" smtClean="0">
                <a:solidFill>
                  <a:schemeClr val="tx1"/>
                </a:solidFill>
              </a:rPr>
              <a:t>Copyright 2017 © The Performance Group, Inc.</a:t>
            </a:r>
            <a:endParaRPr lang="en-US"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9011" y="2362199"/>
            <a:ext cx="3215494" cy="3201203"/>
          </a:xfrm>
          <a:prstGeom prst="rect">
            <a:avLst/>
          </a:prstGeom>
        </p:spPr>
      </p:pic>
    </p:spTree>
    <p:extLst>
      <p:ext uri="{BB962C8B-B14F-4D97-AF65-F5344CB8AC3E}">
        <p14:creationId xmlns:p14="http://schemas.microsoft.com/office/powerpoint/2010/main" val="1059284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88711" y="1385516"/>
            <a:ext cx="1201457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5400" dirty="0">
                <a:latin typeface="Corbel" panose="020B0503020204020204" pitchFamily="34" charset="0"/>
              </a:rPr>
              <a:t>“</a:t>
            </a:r>
            <a:r>
              <a:rPr lang="en-US" altLang="en-US" sz="5400" b="1" i="1" dirty="0">
                <a:solidFill>
                  <a:srgbClr val="00B0F0"/>
                </a:solidFill>
                <a:latin typeface="Corbel" panose="020B0503020204020204" pitchFamily="34" charset="0"/>
                <a:cs typeface="Times New Roman" panose="02020603050405020304" pitchFamily="18" charset="0"/>
              </a:rPr>
              <a:t>Ability</a:t>
            </a:r>
            <a:r>
              <a:rPr lang="en-US" altLang="en-US" sz="5400" dirty="0">
                <a:latin typeface="Corbel" panose="020B0503020204020204" pitchFamily="34" charset="0"/>
                <a:cs typeface="Times New Roman" panose="02020603050405020304" pitchFamily="18" charset="0"/>
              </a:rPr>
              <a:t> is what you're capable of doing. </a:t>
            </a:r>
            <a:r>
              <a:rPr lang="en-US" altLang="en-US" sz="5400" b="1" i="1" dirty="0">
                <a:solidFill>
                  <a:srgbClr val="00B0F0"/>
                </a:solidFill>
                <a:latin typeface="Corbel" panose="020B0503020204020204" pitchFamily="34" charset="0"/>
                <a:cs typeface="Times New Roman" panose="02020603050405020304" pitchFamily="18" charset="0"/>
              </a:rPr>
              <a:t>Motivation</a:t>
            </a:r>
            <a:r>
              <a:rPr lang="en-US" altLang="en-US" sz="5400" dirty="0">
                <a:latin typeface="Corbel" panose="020B0503020204020204" pitchFamily="34" charset="0"/>
                <a:cs typeface="Times New Roman" panose="02020603050405020304" pitchFamily="18" charset="0"/>
              </a:rPr>
              <a:t> determines what you do. </a:t>
            </a:r>
            <a:r>
              <a:rPr lang="en-US" altLang="en-US" sz="5400" b="1" i="1" dirty="0">
                <a:solidFill>
                  <a:srgbClr val="00B0F0"/>
                </a:solidFill>
                <a:latin typeface="Corbel" panose="020B0503020204020204" pitchFamily="34" charset="0"/>
                <a:cs typeface="Times New Roman" panose="02020603050405020304" pitchFamily="18" charset="0"/>
              </a:rPr>
              <a:t>Attitude</a:t>
            </a:r>
            <a:r>
              <a:rPr lang="en-US" altLang="en-US" sz="5400" dirty="0">
                <a:latin typeface="Corbel" panose="020B0503020204020204" pitchFamily="34" charset="0"/>
                <a:cs typeface="Times New Roman" panose="02020603050405020304" pitchFamily="18" charset="0"/>
              </a:rPr>
              <a:t> determines how well you do </a:t>
            </a:r>
            <a:r>
              <a:rPr lang="en-US" altLang="en-US" sz="5400" dirty="0" smtClean="0">
                <a:latin typeface="Corbel" panose="020B0503020204020204" pitchFamily="34" charset="0"/>
                <a:cs typeface="Times New Roman" panose="02020603050405020304" pitchFamily="18" charset="0"/>
              </a:rPr>
              <a:t>it</a:t>
            </a:r>
            <a:r>
              <a:rPr lang="en-US" altLang="en-US" sz="5400" dirty="0" smtClean="0">
                <a:latin typeface="Corbel" panose="020B0503020204020204" pitchFamily="34" charset="0"/>
              </a:rPr>
              <a:t>.</a:t>
            </a:r>
          </a:p>
          <a:p>
            <a:pPr algn="ctr" eaLnBrk="1" hangingPunct="1">
              <a:spcBef>
                <a:spcPct val="50000"/>
              </a:spcBef>
              <a:buFontTx/>
              <a:buNone/>
            </a:pPr>
            <a:endParaRPr lang="en-US" altLang="en-US" sz="2400" dirty="0" smtClean="0">
              <a:latin typeface="Corbel" panose="020B0503020204020204" pitchFamily="34" charset="0"/>
            </a:endParaRPr>
          </a:p>
          <a:p>
            <a:pPr algn="ctr" eaLnBrk="1" hangingPunct="1">
              <a:spcBef>
                <a:spcPct val="50000"/>
              </a:spcBef>
              <a:buFontTx/>
              <a:buNone/>
            </a:pPr>
            <a:r>
              <a:rPr lang="en-US" altLang="en-US" sz="2400" dirty="0" smtClean="0">
                <a:latin typeface="Corbel" panose="020B0503020204020204" pitchFamily="34" charset="0"/>
              </a:rPr>
              <a:t>Lou </a:t>
            </a:r>
            <a:r>
              <a:rPr lang="en-US" altLang="en-US" sz="2400" dirty="0">
                <a:latin typeface="Corbel" panose="020B0503020204020204" pitchFamily="34" charset="0"/>
              </a:rPr>
              <a:t>Holtz</a:t>
            </a:r>
          </a:p>
        </p:txBody>
      </p:sp>
    </p:spTree>
    <p:extLst>
      <p:ext uri="{BB962C8B-B14F-4D97-AF65-F5344CB8AC3E}">
        <p14:creationId xmlns:p14="http://schemas.microsoft.com/office/powerpoint/2010/main" val="1362674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52176"/>
            <a:ext cx="2014779" cy="2005824"/>
          </a:xfrm>
          <a:prstGeom prst="rect">
            <a:avLst/>
          </a:prstGeom>
        </p:spPr>
      </p:pic>
      <p:sp>
        <p:nvSpPr>
          <p:cNvPr id="3" name="Rectangle 2"/>
          <p:cNvSpPr txBox="1">
            <a:spLocks noChangeArrowheads="1"/>
          </p:cNvSpPr>
          <p:nvPr/>
        </p:nvSpPr>
        <p:spPr>
          <a:xfrm>
            <a:off x="0" y="230943"/>
            <a:ext cx="12191999" cy="1476694"/>
          </a:xfrm>
          <a:prstGeom prst="rect">
            <a:avLst/>
          </a:prstGeom>
        </p:spPr>
        <p:txBody>
          <a:bodyPr vert="horz" lIns="91440" tIns="45720" rIns="91440" bIns="45720" rtlCol="0" anchor="ctr">
            <a:noAutofit/>
          </a:bodyPr>
          <a:lstStyle/>
          <a:p>
            <a:pPr algn="ctr">
              <a:spcBef>
                <a:spcPct val="0"/>
              </a:spcBef>
              <a:defRPr/>
            </a:pPr>
            <a:r>
              <a:rPr lang="en-US" sz="6000" dirty="0" smtClean="0">
                <a:latin typeface="Corbel" panose="020B0503020204020204" pitchFamily="34" charset="0"/>
              </a:rPr>
              <a:t>The </a:t>
            </a:r>
            <a:r>
              <a:rPr lang="en-US" sz="6000" b="1" u="sng" dirty="0" smtClean="0">
                <a:latin typeface="Corbel" panose="020B0503020204020204" pitchFamily="34" charset="0"/>
              </a:rPr>
              <a:t>COMPETENCE</a:t>
            </a:r>
            <a:r>
              <a:rPr lang="en-US" sz="6000" dirty="0" smtClean="0">
                <a:latin typeface="Corbel" panose="020B0503020204020204" pitchFamily="34" charset="0"/>
              </a:rPr>
              <a:t> Test</a:t>
            </a:r>
            <a:endParaRPr lang="en-US" sz="6000" dirty="0">
              <a:latin typeface="Corbel" panose="020B0503020204020204" pitchFamily="34" charset="0"/>
            </a:endParaRPr>
          </a:p>
        </p:txBody>
      </p:sp>
      <p:sp>
        <p:nvSpPr>
          <p:cNvPr id="4" name="TextBox 3"/>
          <p:cNvSpPr txBox="1"/>
          <p:nvPr/>
        </p:nvSpPr>
        <p:spPr>
          <a:xfrm>
            <a:off x="725714" y="2058334"/>
            <a:ext cx="10580915" cy="3277820"/>
          </a:xfrm>
          <a:prstGeom prst="rect">
            <a:avLst/>
          </a:prstGeom>
          <a:noFill/>
        </p:spPr>
        <p:txBody>
          <a:bodyPr wrap="square" rtlCol="0">
            <a:spAutoFit/>
          </a:bodyPr>
          <a:lstStyle/>
          <a:p>
            <a:pPr marL="457200" indent="-457200" algn="ctr">
              <a:lnSpc>
                <a:spcPct val="150000"/>
              </a:lnSpc>
              <a:buFont typeface="+mj-lt"/>
              <a:buAutoNum type="arabicPeriod"/>
            </a:pPr>
            <a:r>
              <a:rPr lang="en-US" sz="6600" dirty="0" smtClean="0">
                <a:latin typeface="Corbel" panose="020B0503020204020204" pitchFamily="34" charset="0"/>
              </a:rPr>
              <a:t> ____________________</a:t>
            </a:r>
          </a:p>
          <a:p>
            <a:pPr algn="ctr">
              <a:lnSpc>
                <a:spcPct val="150000"/>
              </a:lnSpc>
            </a:pPr>
            <a:r>
              <a:rPr lang="en-US" sz="3600" dirty="0" smtClean="0">
                <a:latin typeface="Corbel" panose="020B0503020204020204" pitchFamily="34" charset="0"/>
              </a:rPr>
              <a:t>Do you have the </a:t>
            </a:r>
            <a:r>
              <a:rPr lang="en-US" sz="3600" b="1" i="1" dirty="0" smtClean="0">
                <a:latin typeface="Corbel" panose="020B0503020204020204" pitchFamily="34" charset="0"/>
              </a:rPr>
              <a:t>knowledge</a:t>
            </a:r>
            <a:r>
              <a:rPr lang="en-US" sz="3600" i="1" dirty="0" smtClean="0">
                <a:latin typeface="Corbel" panose="020B0503020204020204" pitchFamily="34" charset="0"/>
              </a:rPr>
              <a:t>, </a:t>
            </a:r>
            <a:r>
              <a:rPr lang="en-US" sz="3600" b="1" i="1" dirty="0" smtClean="0">
                <a:latin typeface="Corbel" panose="020B0503020204020204" pitchFamily="34" charset="0"/>
              </a:rPr>
              <a:t>skill </a:t>
            </a:r>
            <a:r>
              <a:rPr lang="en-US" sz="3600" dirty="0" smtClean="0">
                <a:latin typeface="Corbel" panose="020B0503020204020204" pitchFamily="34" charset="0"/>
              </a:rPr>
              <a:t>and</a:t>
            </a:r>
            <a:r>
              <a:rPr lang="en-US" sz="3600" b="1" dirty="0" smtClean="0">
                <a:latin typeface="Corbel" panose="020B0503020204020204" pitchFamily="34" charset="0"/>
              </a:rPr>
              <a:t> </a:t>
            </a:r>
            <a:r>
              <a:rPr lang="en-US" sz="3600" b="1" i="1" dirty="0" smtClean="0">
                <a:latin typeface="Corbel" panose="020B0503020204020204" pitchFamily="34" charset="0"/>
              </a:rPr>
              <a:t>experience</a:t>
            </a:r>
            <a:r>
              <a:rPr lang="en-US" sz="3600" dirty="0" smtClean="0">
                <a:latin typeface="Corbel" panose="020B0503020204020204" pitchFamily="34" charset="0"/>
              </a:rPr>
              <a:t>?</a:t>
            </a:r>
          </a:p>
          <a:p>
            <a:pPr algn="ctr">
              <a:lnSpc>
                <a:spcPct val="150000"/>
              </a:lnSpc>
            </a:pPr>
            <a:r>
              <a:rPr lang="en-US" sz="3600" dirty="0" smtClean="0">
                <a:latin typeface="Corbel" panose="020B0503020204020204" pitchFamily="34" charset="0"/>
              </a:rPr>
              <a:t>(Ability)</a:t>
            </a:r>
          </a:p>
        </p:txBody>
      </p:sp>
    </p:spTree>
    <p:extLst>
      <p:ext uri="{BB962C8B-B14F-4D97-AF65-F5344CB8AC3E}">
        <p14:creationId xmlns:p14="http://schemas.microsoft.com/office/powerpoint/2010/main" val="123680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52176"/>
            <a:ext cx="2014779" cy="2005824"/>
          </a:xfrm>
          <a:prstGeom prst="rect">
            <a:avLst/>
          </a:prstGeom>
        </p:spPr>
      </p:pic>
      <p:sp>
        <p:nvSpPr>
          <p:cNvPr id="3" name="Rectangle 2"/>
          <p:cNvSpPr txBox="1">
            <a:spLocks noChangeArrowheads="1"/>
          </p:cNvSpPr>
          <p:nvPr/>
        </p:nvSpPr>
        <p:spPr>
          <a:xfrm>
            <a:off x="0" y="230943"/>
            <a:ext cx="12191999" cy="1476694"/>
          </a:xfrm>
          <a:prstGeom prst="rect">
            <a:avLst/>
          </a:prstGeom>
        </p:spPr>
        <p:txBody>
          <a:bodyPr vert="horz" lIns="91440" tIns="45720" rIns="91440" bIns="45720" rtlCol="0" anchor="ctr">
            <a:noAutofit/>
          </a:bodyPr>
          <a:lstStyle/>
          <a:p>
            <a:pPr algn="ctr">
              <a:spcBef>
                <a:spcPct val="0"/>
              </a:spcBef>
              <a:defRPr/>
            </a:pPr>
            <a:r>
              <a:rPr lang="en-US" sz="6000" dirty="0" smtClean="0">
                <a:latin typeface="Corbel" panose="020B0503020204020204" pitchFamily="34" charset="0"/>
              </a:rPr>
              <a:t>The </a:t>
            </a:r>
            <a:r>
              <a:rPr lang="en-US" sz="6000" b="1" u="sng" dirty="0" smtClean="0">
                <a:latin typeface="Corbel" panose="020B0503020204020204" pitchFamily="34" charset="0"/>
              </a:rPr>
              <a:t>COMPETENCE</a:t>
            </a:r>
            <a:r>
              <a:rPr lang="en-US" sz="6000" dirty="0" smtClean="0">
                <a:latin typeface="Corbel" panose="020B0503020204020204" pitchFamily="34" charset="0"/>
              </a:rPr>
              <a:t> Test</a:t>
            </a:r>
            <a:endParaRPr lang="en-US" sz="6000" dirty="0">
              <a:latin typeface="Corbel" panose="020B0503020204020204" pitchFamily="34" charset="0"/>
            </a:endParaRPr>
          </a:p>
        </p:txBody>
      </p:sp>
      <p:sp>
        <p:nvSpPr>
          <p:cNvPr id="4" name="TextBox 3"/>
          <p:cNvSpPr txBox="1"/>
          <p:nvPr/>
        </p:nvSpPr>
        <p:spPr>
          <a:xfrm>
            <a:off x="327545" y="2247016"/>
            <a:ext cx="11491415" cy="3277820"/>
          </a:xfrm>
          <a:prstGeom prst="rect">
            <a:avLst/>
          </a:prstGeom>
          <a:noFill/>
        </p:spPr>
        <p:txBody>
          <a:bodyPr wrap="square" rtlCol="0">
            <a:spAutoFit/>
          </a:bodyPr>
          <a:lstStyle/>
          <a:p>
            <a:pPr algn="ctr">
              <a:lnSpc>
                <a:spcPct val="150000"/>
              </a:lnSpc>
            </a:pPr>
            <a:r>
              <a:rPr lang="en-US" sz="6600" dirty="0" smtClean="0">
                <a:latin typeface="Corbel" panose="020B0503020204020204" pitchFamily="34" charset="0"/>
              </a:rPr>
              <a:t>2. ___________________</a:t>
            </a:r>
          </a:p>
          <a:p>
            <a:pPr algn="ctr">
              <a:lnSpc>
                <a:spcPct val="150000"/>
              </a:lnSpc>
            </a:pPr>
            <a:r>
              <a:rPr lang="en-US" sz="3600" dirty="0" smtClean="0">
                <a:latin typeface="Corbel" panose="020B0503020204020204" pitchFamily="34" charset="0"/>
              </a:rPr>
              <a:t>Do you trust the </a:t>
            </a:r>
            <a:r>
              <a:rPr lang="en-US" sz="3600" b="1" i="1" dirty="0" smtClean="0">
                <a:latin typeface="Corbel" panose="020B0503020204020204" pitchFamily="34" charset="0"/>
              </a:rPr>
              <a:t>process</a:t>
            </a:r>
            <a:r>
              <a:rPr lang="en-US" sz="3600" dirty="0" smtClean="0">
                <a:latin typeface="Corbel" panose="020B0503020204020204" pitchFamily="34" charset="0"/>
              </a:rPr>
              <a:t> that produces the </a:t>
            </a:r>
            <a:r>
              <a:rPr lang="en-US" sz="3600" b="1" i="1" dirty="0" smtClean="0">
                <a:latin typeface="Corbel" panose="020B0503020204020204" pitchFamily="34" charset="0"/>
              </a:rPr>
              <a:t>results</a:t>
            </a:r>
            <a:r>
              <a:rPr lang="en-US" sz="3600" dirty="0" smtClean="0">
                <a:latin typeface="Corbel" panose="020B0503020204020204" pitchFamily="34" charset="0"/>
              </a:rPr>
              <a:t>?</a:t>
            </a:r>
          </a:p>
          <a:p>
            <a:pPr algn="ctr">
              <a:lnSpc>
                <a:spcPct val="150000"/>
              </a:lnSpc>
            </a:pPr>
            <a:r>
              <a:rPr lang="en-US" sz="3600" dirty="0" smtClean="0">
                <a:latin typeface="Corbel" panose="020B0503020204020204" pitchFamily="34" charset="0"/>
              </a:rPr>
              <a:t>(Attitude)</a:t>
            </a:r>
          </a:p>
        </p:txBody>
      </p:sp>
    </p:spTree>
    <p:extLst>
      <p:ext uri="{BB962C8B-B14F-4D97-AF65-F5344CB8AC3E}">
        <p14:creationId xmlns:p14="http://schemas.microsoft.com/office/powerpoint/2010/main" val="335347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52176"/>
            <a:ext cx="2014779" cy="2005824"/>
          </a:xfrm>
          <a:prstGeom prst="rect">
            <a:avLst/>
          </a:prstGeom>
        </p:spPr>
      </p:pic>
      <p:sp>
        <p:nvSpPr>
          <p:cNvPr id="3" name="Rectangle 2"/>
          <p:cNvSpPr txBox="1">
            <a:spLocks noChangeArrowheads="1"/>
          </p:cNvSpPr>
          <p:nvPr/>
        </p:nvSpPr>
        <p:spPr>
          <a:xfrm>
            <a:off x="0" y="230943"/>
            <a:ext cx="12191999" cy="1476694"/>
          </a:xfrm>
          <a:prstGeom prst="rect">
            <a:avLst/>
          </a:prstGeom>
        </p:spPr>
        <p:txBody>
          <a:bodyPr vert="horz" lIns="91440" tIns="45720" rIns="91440" bIns="45720" rtlCol="0" anchor="ctr">
            <a:noAutofit/>
          </a:bodyPr>
          <a:lstStyle/>
          <a:p>
            <a:pPr algn="ctr">
              <a:spcBef>
                <a:spcPct val="0"/>
              </a:spcBef>
              <a:defRPr/>
            </a:pPr>
            <a:r>
              <a:rPr lang="en-US" sz="6000" dirty="0" smtClean="0">
                <a:latin typeface="Corbel" panose="020B0503020204020204" pitchFamily="34" charset="0"/>
              </a:rPr>
              <a:t>The </a:t>
            </a:r>
            <a:r>
              <a:rPr lang="en-US" sz="6000" b="1" u="sng" dirty="0" smtClean="0">
                <a:latin typeface="Corbel" panose="020B0503020204020204" pitchFamily="34" charset="0"/>
              </a:rPr>
              <a:t>COMPETENCE</a:t>
            </a:r>
            <a:r>
              <a:rPr lang="en-US" sz="6000" dirty="0" smtClean="0">
                <a:latin typeface="Corbel" panose="020B0503020204020204" pitchFamily="34" charset="0"/>
              </a:rPr>
              <a:t> Test</a:t>
            </a:r>
            <a:endParaRPr lang="en-US" sz="6000" dirty="0">
              <a:latin typeface="Corbel" panose="020B0503020204020204" pitchFamily="34" charset="0"/>
            </a:endParaRPr>
          </a:p>
        </p:txBody>
      </p:sp>
      <p:sp>
        <p:nvSpPr>
          <p:cNvPr id="4" name="TextBox 3"/>
          <p:cNvSpPr txBox="1"/>
          <p:nvPr/>
        </p:nvSpPr>
        <p:spPr>
          <a:xfrm>
            <a:off x="1291849" y="2247016"/>
            <a:ext cx="9608303" cy="3277820"/>
          </a:xfrm>
          <a:prstGeom prst="rect">
            <a:avLst/>
          </a:prstGeom>
          <a:noFill/>
        </p:spPr>
        <p:txBody>
          <a:bodyPr wrap="square" rtlCol="0">
            <a:spAutoFit/>
          </a:bodyPr>
          <a:lstStyle/>
          <a:p>
            <a:pPr algn="ctr">
              <a:lnSpc>
                <a:spcPct val="150000"/>
              </a:lnSpc>
            </a:pPr>
            <a:r>
              <a:rPr lang="en-US" sz="6600" dirty="0" smtClean="0">
                <a:latin typeface="Corbel" panose="020B0503020204020204" pitchFamily="34" charset="0"/>
              </a:rPr>
              <a:t>3. ___________________</a:t>
            </a:r>
          </a:p>
          <a:p>
            <a:pPr algn="ctr">
              <a:lnSpc>
                <a:spcPct val="150000"/>
              </a:lnSpc>
            </a:pPr>
            <a:r>
              <a:rPr lang="en-US" sz="3600" dirty="0" smtClean="0">
                <a:latin typeface="Corbel" panose="020B0503020204020204" pitchFamily="34" charset="0"/>
              </a:rPr>
              <a:t>Does the </a:t>
            </a:r>
            <a:r>
              <a:rPr lang="en-US" sz="3600" b="1" i="1" dirty="0" smtClean="0">
                <a:latin typeface="Corbel" panose="020B0503020204020204" pitchFamily="34" charset="0"/>
              </a:rPr>
              <a:t>payoff</a:t>
            </a:r>
            <a:r>
              <a:rPr lang="en-US" sz="3600" dirty="0" smtClean="0">
                <a:latin typeface="Corbel" panose="020B0503020204020204" pitchFamily="34" charset="0"/>
              </a:rPr>
              <a:t> justify the </a:t>
            </a:r>
            <a:r>
              <a:rPr lang="en-US" sz="3600" b="1" dirty="0" smtClean="0">
                <a:latin typeface="Corbel" panose="020B0503020204020204" pitchFamily="34" charset="0"/>
              </a:rPr>
              <a:t>energy</a:t>
            </a:r>
            <a:r>
              <a:rPr lang="en-US" sz="3600" dirty="0" smtClean="0">
                <a:latin typeface="Corbel" panose="020B0503020204020204" pitchFamily="34" charset="0"/>
              </a:rPr>
              <a:t> and </a:t>
            </a:r>
            <a:r>
              <a:rPr lang="en-US" sz="3600" b="1" i="1" dirty="0" smtClean="0">
                <a:latin typeface="Corbel" panose="020B0503020204020204" pitchFamily="34" charset="0"/>
              </a:rPr>
              <a:t>resources</a:t>
            </a:r>
            <a:r>
              <a:rPr lang="en-US" sz="3600" dirty="0" smtClean="0">
                <a:latin typeface="Corbel" panose="020B0503020204020204" pitchFamily="34" charset="0"/>
              </a:rPr>
              <a:t>?</a:t>
            </a:r>
          </a:p>
          <a:p>
            <a:pPr algn="ctr">
              <a:lnSpc>
                <a:spcPct val="150000"/>
              </a:lnSpc>
            </a:pPr>
            <a:r>
              <a:rPr lang="en-US" sz="3600" dirty="0" smtClean="0">
                <a:latin typeface="Corbel" panose="020B0503020204020204" pitchFamily="34" charset="0"/>
              </a:rPr>
              <a:t>(Motivation)</a:t>
            </a:r>
          </a:p>
        </p:txBody>
      </p:sp>
    </p:spTree>
    <p:extLst>
      <p:ext uri="{BB962C8B-B14F-4D97-AF65-F5344CB8AC3E}">
        <p14:creationId xmlns:p14="http://schemas.microsoft.com/office/powerpoint/2010/main" val="3002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95" y="3797676"/>
            <a:ext cx="3146677" cy="3160725"/>
          </a:xfrm>
          <a:prstGeom prst="rect">
            <a:avLst/>
          </a:prstGeom>
        </p:spPr>
      </p:pic>
      <p:grpSp>
        <p:nvGrpSpPr>
          <p:cNvPr id="2" name="Group 7"/>
          <p:cNvGrpSpPr/>
          <p:nvPr/>
        </p:nvGrpSpPr>
        <p:grpSpPr>
          <a:xfrm>
            <a:off x="1139" y="337628"/>
            <a:ext cx="12189724" cy="3797676"/>
            <a:chOff x="129350" y="3214607"/>
            <a:chExt cx="8101264" cy="5063570"/>
          </a:xfrm>
        </p:grpSpPr>
        <p:sp>
          <p:nvSpPr>
            <p:cNvPr id="5" name="TextBox 4"/>
            <p:cNvSpPr txBox="1"/>
            <p:nvPr/>
          </p:nvSpPr>
          <p:spPr>
            <a:xfrm>
              <a:off x="410117" y="3214607"/>
              <a:ext cx="7696200" cy="4185763"/>
            </a:xfrm>
            <a:prstGeom prst="rect">
              <a:avLst/>
            </a:prstGeom>
            <a:noFill/>
          </p:spPr>
          <p:txBody>
            <a:bodyPr wrap="square" rtlCol="0">
              <a:spAutoFit/>
            </a:bodyPr>
            <a:lstStyle/>
            <a:p>
              <a:pPr algn="ctr"/>
              <a:r>
                <a:rPr lang="en-US" sz="6600" dirty="0">
                  <a:latin typeface="Corbel" panose="020B0503020204020204" pitchFamily="34" charset="0"/>
                  <a:cs typeface="Times New Roman" pitchFamily="18" charset="0"/>
                </a:rPr>
                <a:t>“Give me six hours to chop down a tree and I will spend the first four hours sharpening the axe.”</a:t>
              </a:r>
            </a:p>
          </p:txBody>
        </p:sp>
        <p:sp>
          <p:nvSpPr>
            <p:cNvPr id="7" name="Text Box 2053"/>
            <p:cNvSpPr txBox="1">
              <a:spLocks noChangeArrowheads="1"/>
            </p:cNvSpPr>
            <p:nvPr/>
          </p:nvSpPr>
          <p:spPr bwMode="auto">
            <a:xfrm>
              <a:off x="129350" y="7662623"/>
              <a:ext cx="8101264" cy="615554"/>
            </a:xfrm>
            <a:prstGeom prst="rect">
              <a:avLst/>
            </a:prstGeom>
            <a:noFill/>
            <a:ln w="9525">
              <a:noFill/>
              <a:miter lim="800000"/>
              <a:headEnd/>
              <a:tailEnd/>
            </a:ln>
          </p:spPr>
          <p:txBody>
            <a:bodyPr wrap="square">
              <a:spAutoFit/>
            </a:bodyPr>
            <a:lstStyle/>
            <a:p>
              <a:pPr algn="ctr">
                <a:spcBef>
                  <a:spcPct val="50000"/>
                </a:spcBef>
              </a:pPr>
              <a:r>
                <a:rPr lang="en-US" sz="2400" dirty="0"/>
                <a:t>Abraham Lincoln</a:t>
              </a:r>
            </a:p>
          </p:txBody>
        </p:sp>
      </p:grpSp>
    </p:spTree>
    <p:extLst>
      <p:ext uri="{BB962C8B-B14F-4D97-AF65-F5344CB8AC3E}">
        <p14:creationId xmlns:p14="http://schemas.microsoft.com/office/powerpoint/2010/main" val="8667022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t2.gstatic.com/images?q=tbn:ANd9GcSdcv45G89jvksvWKmvdrDmki4qAFUziVxUAYMbQHSVJhG0XN_d"/>
          <p:cNvPicPr>
            <a:picLocks noChangeAspect="1" noChangeArrowheads="1"/>
          </p:cNvPicPr>
          <p:nvPr/>
        </p:nvPicPr>
        <p:blipFill>
          <a:blip r:embed="rId3" cstate="print"/>
          <a:srcRect/>
          <a:stretch>
            <a:fillRect/>
          </a:stretch>
        </p:blipFill>
        <p:spPr bwMode="auto">
          <a:xfrm>
            <a:off x="11210890" y="0"/>
            <a:ext cx="981110" cy="1524000"/>
          </a:xfrm>
          <a:prstGeom prst="rect">
            <a:avLst/>
          </a:prstGeom>
          <a:noFill/>
        </p:spPr>
      </p:pic>
      <p:graphicFrame>
        <p:nvGraphicFramePr>
          <p:cNvPr id="8" name="Diagram 7"/>
          <p:cNvGraphicFramePr/>
          <p:nvPr>
            <p:extLst>
              <p:ext uri="{D42A27DB-BD31-4B8C-83A1-F6EECF244321}">
                <p14:modId xmlns:p14="http://schemas.microsoft.com/office/powerpoint/2010/main" val="3387344709"/>
              </p:ext>
            </p:extLst>
          </p:nvPr>
        </p:nvGraphicFramePr>
        <p:xfrm>
          <a:off x="2651502" y="1676400"/>
          <a:ext cx="6934200" cy="4597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Rectangular Callout 8"/>
          <p:cNvSpPr/>
          <p:nvPr/>
        </p:nvSpPr>
        <p:spPr>
          <a:xfrm>
            <a:off x="1889502" y="1524000"/>
            <a:ext cx="2438400" cy="1143000"/>
          </a:xfrm>
          <a:prstGeom prst="wedgeRectCallout">
            <a:avLst>
              <a:gd name="adj1" fmla="val 92897"/>
              <a:gd name="adj2" fmla="val 61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rbel" panose="020B0503020204020204" pitchFamily="34" charset="0"/>
              </a:rPr>
              <a:t>Assume you’ve had a heart attack…now live accordingly.</a:t>
            </a:r>
          </a:p>
        </p:txBody>
      </p:sp>
      <p:sp>
        <p:nvSpPr>
          <p:cNvPr id="10" name="Rectangular Callout 9"/>
          <p:cNvSpPr/>
          <p:nvPr/>
        </p:nvSpPr>
        <p:spPr>
          <a:xfrm>
            <a:off x="7833102" y="1524000"/>
            <a:ext cx="2438400" cy="1143000"/>
          </a:xfrm>
          <a:prstGeom prst="wedgeRectCallout">
            <a:avLst>
              <a:gd name="adj1" fmla="val -39275"/>
              <a:gd name="adj2" fmla="val 10840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rbel" panose="020B0503020204020204" pitchFamily="34" charset="0"/>
              </a:rPr>
              <a:t>Assume everything you say, others can hear... now speak accordingly</a:t>
            </a:r>
          </a:p>
        </p:txBody>
      </p:sp>
      <p:sp>
        <p:nvSpPr>
          <p:cNvPr id="11" name="Rectangular Callout 10"/>
          <p:cNvSpPr/>
          <p:nvPr/>
        </p:nvSpPr>
        <p:spPr>
          <a:xfrm>
            <a:off x="1889502" y="4953000"/>
            <a:ext cx="2438400" cy="1295400"/>
          </a:xfrm>
          <a:prstGeom prst="wedgeRectCallout">
            <a:avLst>
              <a:gd name="adj1" fmla="val 41872"/>
              <a:gd name="adj2" fmla="val -83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rbel" panose="020B0503020204020204" pitchFamily="34" charset="0"/>
              </a:rPr>
              <a:t>Assume you have a 1-1 relationship with your creator…now act accordingly.</a:t>
            </a:r>
          </a:p>
        </p:txBody>
      </p:sp>
      <p:sp>
        <p:nvSpPr>
          <p:cNvPr id="12" name="Rectangular Callout 11"/>
          <p:cNvSpPr/>
          <p:nvPr/>
        </p:nvSpPr>
        <p:spPr>
          <a:xfrm>
            <a:off x="7833102" y="4953000"/>
            <a:ext cx="2438400" cy="1295400"/>
          </a:xfrm>
          <a:prstGeom prst="wedgeRectCallout">
            <a:avLst>
              <a:gd name="adj1" fmla="val -95218"/>
              <a:gd name="adj2" fmla="val 61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orbel" panose="020B0503020204020204" pitchFamily="34" charset="0"/>
              </a:rPr>
              <a:t>Assume the half-life of your career is two (2) years…now prepare accordingly.</a:t>
            </a:r>
          </a:p>
        </p:txBody>
      </p:sp>
      <p:sp>
        <p:nvSpPr>
          <p:cNvPr id="13" name="Rectangle 2"/>
          <p:cNvSpPr txBox="1">
            <a:spLocks noChangeArrowheads="1"/>
          </p:cNvSpPr>
          <p:nvPr/>
        </p:nvSpPr>
        <p:spPr>
          <a:xfrm>
            <a:off x="0" y="-63519"/>
            <a:ext cx="12191999" cy="1476694"/>
          </a:xfrm>
          <a:prstGeom prst="rect">
            <a:avLst/>
          </a:prstGeom>
        </p:spPr>
        <p:txBody>
          <a:bodyPr vert="horz" lIns="91440" tIns="45720" rIns="91440" bIns="45720" rtlCol="0" anchor="ctr">
            <a:noAutofit/>
          </a:bodyPr>
          <a:lstStyle/>
          <a:p>
            <a:pPr algn="ctr">
              <a:spcBef>
                <a:spcPct val="0"/>
              </a:spcBef>
              <a:defRPr/>
            </a:pPr>
            <a:r>
              <a:rPr lang="en-US" sz="6000" dirty="0" smtClean="0">
                <a:latin typeface="Corbel" panose="020B0503020204020204" pitchFamily="34" charset="0"/>
              </a:rPr>
              <a:t>Stay Sharp</a:t>
            </a:r>
            <a:endParaRPr lang="en-US" sz="6000" dirty="0">
              <a:latin typeface="Corbel" panose="020B0503020204020204" pitchFamily="34" charset="0"/>
            </a:endParaRPr>
          </a:p>
        </p:txBody>
      </p:sp>
    </p:spTree>
    <p:extLst>
      <p:ext uri="{BB962C8B-B14F-4D97-AF65-F5344CB8AC3E}">
        <p14:creationId xmlns:p14="http://schemas.microsoft.com/office/powerpoint/2010/main" val="222246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200400" y="2599261"/>
            <a:ext cx="5791200" cy="4258739"/>
            <a:chOff x="7991237" y="2208738"/>
            <a:chExt cx="3242820" cy="2353021"/>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9" name="Rectangle 8"/>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3" y="709265"/>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CHARACTER</a:t>
            </a:r>
          </a:p>
        </p:txBody>
      </p:sp>
      <p:sp>
        <p:nvSpPr>
          <p:cNvPr id="5" name="Footer Placeholder 1"/>
          <p:cNvSpPr>
            <a:spLocks noGrp="1"/>
          </p:cNvSpPr>
          <p:nvPr>
            <p:ph type="ftr" sz="quarter" idx="11"/>
          </p:nvPr>
        </p:nvSpPr>
        <p:spPr>
          <a:xfrm>
            <a:off x="4152900" y="6347012"/>
            <a:ext cx="3886200" cy="380941"/>
          </a:xfrm>
        </p:spPr>
        <p:txBody>
          <a:bodyPr/>
          <a:lstStyle/>
          <a:p>
            <a:r>
              <a:rPr lang="en-US" dirty="0" smtClean="0">
                <a:solidFill>
                  <a:schemeClr val="tx1"/>
                </a:solidFill>
              </a:rPr>
              <a:t>Copyright 2017 © The Performance Group, Inc.</a:t>
            </a:r>
            <a:endParaRPr lang="en-US" dirty="0">
              <a:solidFill>
                <a:schemeClr val="tx1"/>
              </a:solidFill>
            </a:endParaRPr>
          </a:p>
        </p:txBody>
      </p:sp>
    </p:spTree>
    <p:extLst>
      <p:ext uri="{BB962C8B-B14F-4D97-AF65-F5344CB8AC3E}">
        <p14:creationId xmlns:p14="http://schemas.microsoft.com/office/powerpoint/2010/main" val="214960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897" y="2199283"/>
            <a:ext cx="11119945" cy="3785652"/>
          </a:xfrm>
          <a:prstGeom prst="rect">
            <a:avLst/>
          </a:prstGeom>
        </p:spPr>
        <p:txBody>
          <a:bodyPr wrap="square">
            <a:spAutoFit/>
          </a:bodyPr>
          <a:lstStyle/>
          <a:p>
            <a:pPr algn="ctr"/>
            <a:r>
              <a:rPr lang="en-US" sz="6000" dirty="0" smtClean="0">
                <a:latin typeface="Corbel" panose="020B0503020204020204" pitchFamily="34" charset="0"/>
              </a:rPr>
              <a:t>“Ethics </a:t>
            </a:r>
            <a:r>
              <a:rPr lang="en-US" sz="6000" dirty="0">
                <a:latin typeface="Corbel" panose="020B0503020204020204" pitchFamily="34" charset="0"/>
              </a:rPr>
              <a:t>is about how we meet the challenge of doing the right thing even </a:t>
            </a:r>
            <a:r>
              <a:rPr lang="en-US" sz="6000" b="1" dirty="0">
                <a:solidFill>
                  <a:schemeClr val="accent1">
                    <a:lumMod val="75000"/>
                  </a:schemeClr>
                </a:solidFill>
                <a:latin typeface="Corbel" panose="020B0503020204020204" pitchFamily="34" charset="0"/>
              </a:rPr>
              <a:t>when the “cost” involved is more than we want to pay</a:t>
            </a:r>
            <a:r>
              <a:rPr lang="en-US" sz="6000" b="1" dirty="0" smtClean="0">
                <a:solidFill>
                  <a:schemeClr val="accent1">
                    <a:lumMod val="75000"/>
                  </a:schemeClr>
                </a:solidFill>
                <a:latin typeface="Corbel" panose="020B0503020204020204" pitchFamily="34" charset="0"/>
              </a:rPr>
              <a:t>.”</a:t>
            </a:r>
            <a:endParaRPr lang="en-US" sz="6000" b="1" dirty="0">
              <a:solidFill>
                <a:schemeClr val="accent1">
                  <a:lumMod val="75000"/>
                </a:schemeClr>
              </a:solidFill>
              <a:latin typeface="Corbel" panose="020B0503020204020204" pitchFamily="34" charset="0"/>
            </a:endParaRPr>
          </a:p>
        </p:txBody>
      </p:sp>
      <p:sp>
        <p:nvSpPr>
          <p:cNvPr id="4" name="TextBox 3"/>
          <p:cNvSpPr txBox="1"/>
          <p:nvPr/>
        </p:nvSpPr>
        <p:spPr>
          <a:xfrm>
            <a:off x="3614433" y="6126829"/>
            <a:ext cx="4963135" cy="461665"/>
          </a:xfrm>
          <a:prstGeom prst="rect">
            <a:avLst/>
          </a:prstGeom>
          <a:noFill/>
        </p:spPr>
        <p:txBody>
          <a:bodyPr wrap="square" rtlCol="0">
            <a:spAutoFit/>
          </a:bodyPr>
          <a:lstStyle/>
          <a:p>
            <a:pPr algn="ctr"/>
            <a:r>
              <a:rPr lang="en-US" sz="2400" dirty="0">
                <a:latin typeface="Corbel" panose="020B0503020204020204" pitchFamily="34" charset="0"/>
              </a:rPr>
              <a:t>The Josephson Institute of Ethics</a:t>
            </a:r>
          </a:p>
        </p:txBody>
      </p:sp>
      <p:grpSp>
        <p:nvGrpSpPr>
          <p:cNvPr id="5" name="Group 4"/>
          <p:cNvGrpSpPr/>
          <p:nvPr/>
        </p:nvGrpSpPr>
        <p:grpSpPr>
          <a:xfrm>
            <a:off x="9312037" y="133195"/>
            <a:ext cx="3242820" cy="2353021"/>
            <a:chOff x="7991237" y="2208738"/>
            <a:chExt cx="3242820" cy="2353021"/>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7" name="Rectangle 6"/>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36066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252780" y="888570"/>
            <a:ext cx="9686440" cy="4893647"/>
          </a:xfrm>
          <a:prstGeom prst="rect">
            <a:avLst/>
          </a:prstGeom>
          <a:noFill/>
          <a:ln w="9525">
            <a:noFill/>
            <a:miter lim="800000"/>
            <a:headEnd/>
            <a:tailEnd/>
          </a:ln>
        </p:spPr>
        <p:txBody>
          <a:bodyPr wrap="square">
            <a:spAutoFit/>
          </a:bodyPr>
          <a:lstStyle/>
          <a:p>
            <a:pPr algn="ctr">
              <a:lnSpc>
                <a:spcPct val="50000"/>
              </a:lnSpc>
              <a:spcBef>
                <a:spcPct val="50000"/>
              </a:spcBef>
            </a:pPr>
            <a:endParaRPr lang="en-US" sz="4800" dirty="0"/>
          </a:p>
          <a:p>
            <a:pPr algn="ctr"/>
            <a:r>
              <a:rPr lang="en-US" sz="8000" dirty="0"/>
              <a:t>Leadership is not </a:t>
            </a:r>
            <a:endParaRPr lang="en-US" sz="8000" dirty="0" smtClean="0"/>
          </a:p>
          <a:p>
            <a:pPr algn="ctr"/>
            <a:r>
              <a:rPr lang="en-US" sz="8000" dirty="0" smtClean="0"/>
              <a:t>a </a:t>
            </a:r>
            <a:r>
              <a:rPr lang="en-US" sz="8000" dirty="0"/>
              <a:t>thing you do</a:t>
            </a:r>
            <a:r>
              <a:rPr lang="en-US" sz="8000" dirty="0" smtClean="0"/>
              <a:t>…</a:t>
            </a:r>
          </a:p>
          <a:p>
            <a:pPr algn="ctr"/>
            <a:r>
              <a:rPr lang="en-US" sz="8000" dirty="0" smtClean="0"/>
              <a:t>it </a:t>
            </a:r>
            <a:r>
              <a:rPr lang="en-US" sz="8000" dirty="0"/>
              <a:t>is </a:t>
            </a:r>
            <a:r>
              <a:rPr lang="en-US" sz="8000" i="1" u="sng" dirty="0">
                <a:solidFill>
                  <a:schemeClr val="accent1">
                    <a:lumMod val="75000"/>
                  </a:schemeClr>
                </a:solidFill>
              </a:rPr>
              <a:t>everything</a:t>
            </a:r>
            <a:r>
              <a:rPr lang="en-US" sz="8000" dirty="0"/>
              <a:t> you do.</a:t>
            </a:r>
          </a:p>
          <a:p>
            <a:pPr algn="ctr">
              <a:lnSpc>
                <a:spcPct val="50000"/>
              </a:lnSpc>
              <a:spcBef>
                <a:spcPct val="50000"/>
              </a:spcBef>
            </a:pPr>
            <a:endParaRPr lang="en-US" sz="2400" dirty="0" smtClean="0"/>
          </a:p>
          <a:p>
            <a:pPr algn="ctr">
              <a:lnSpc>
                <a:spcPct val="50000"/>
              </a:lnSpc>
              <a:spcBef>
                <a:spcPct val="50000"/>
              </a:spcBef>
            </a:pPr>
            <a:r>
              <a:rPr lang="en-US" sz="2400" dirty="0" smtClean="0"/>
              <a:t>Chuck Stump</a:t>
            </a:r>
            <a:endParaRPr lang="en-US" sz="2400" dirty="0"/>
          </a:p>
        </p:txBody>
      </p:sp>
    </p:spTree>
    <p:extLst>
      <p:ext uri="{BB962C8B-B14F-4D97-AF65-F5344CB8AC3E}">
        <p14:creationId xmlns:p14="http://schemas.microsoft.com/office/powerpoint/2010/main" val="1975059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678248"/>
            <a:ext cx="12192000" cy="3139321"/>
          </a:xfrm>
          <a:prstGeom prst="rect">
            <a:avLst/>
          </a:prstGeom>
        </p:spPr>
        <p:txBody>
          <a:bodyPr wrap="square">
            <a:spAutoFit/>
          </a:bodyPr>
          <a:lstStyle/>
          <a:p>
            <a:pPr marL="914400" indent="-457200">
              <a:lnSpc>
                <a:spcPct val="150000"/>
              </a:lnSpc>
              <a:buAutoNum type="arabicPeriod"/>
            </a:pPr>
            <a:r>
              <a:rPr lang="en-US" sz="4400" dirty="0" smtClean="0">
                <a:latin typeface="Corbel" panose="020B0503020204020204" pitchFamily="34" charset="0"/>
              </a:rPr>
              <a:t>It is easier to do what is </a:t>
            </a:r>
            <a:r>
              <a:rPr lang="en-US" sz="4400" b="1" dirty="0" smtClean="0">
                <a:latin typeface="Corbel" panose="020B0503020204020204" pitchFamily="34" charset="0"/>
              </a:rPr>
              <a:t>________________</a:t>
            </a:r>
            <a:r>
              <a:rPr lang="en-US" sz="4400" dirty="0" smtClean="0">
                <a:latin typeface="Corbel" panose="020B0503020204020204" pitchFamily="34" charset="0"/>
              </a:rPr>
              <a:t>.</a:t>
            </a:r>
          </a:p>
          <a:p>
            <a:pPr marL="914400" indent="-457200">
              <a:lnSpc>
                <a:spcPct val="150000"/>
              </a:lnSpc>
              <a:buAutoNum type="arabicPeriod"/>
            </a:pPr>
            <a:r>
              <a:rPr lang="en-US" sz="4400" dirty="0" smtClean="0">
                <a:latin typeface="Corbel" panose="020B0503020204020204" pitchFamily="34" charset="0"/>
              </a:rPr>
              <a:t>We do what we need to do to </a:t>
            </a:r>
            <a:r>
              <a:rPr lang="en-US" sz="4400" b="1" dirty="0" smtClean="0">
                <a:latin typeface="Corbel" panose="020B0503020204020204" pitchFamily="34" charset="0"/>
              </a:rPr>
              <a:t>______</a:t>
            </a:r>
            <a:r>
              <a:rPr lang="en-US" sz="4400" dirty="0" smtClean="0">
                <a:latin typeface="Corbel" panose="020B0503020204020204" pitchFamily="34" charset="0"/>
              </a:rPr>
              <a:t>.</a:t>
            </a:r>
          </a:p>
          <a:p>
            <a:pPr marL="914400" indent="-457200">
              <a:lnSpc>
                <a:spcPct val="150000"/>
              </a:lnSpc>
              <a:buAutoNum type="arabicPeriod"/>
            </a:pPr>
            <a:r>
              <a:rPr lang="en-US" sz="4400" dirty="0" smtClean="0">
                <a:latin typeface="Corbel" panose="020B0503020204020204" pitchFamily="34" charset="0"/>
              </a:rPr>
              <a:t>We </a:t>
            </a:r>
            <a:r>
              <a:rPr lang="en-US" sz="4400" b="1" dirty="0" smtClean="0">
                <a:latin typeface="Corbel" panose="020B0503020204020204" pitchFamily="34" charset="0"/>
              </a:rPr>
              <a:t>__________</a:t>
            </a:r>
            <a:r>
              <a:rPr lang="en-US" sz="4400" dirty="0" smtClean="0">
                <a:latin typeface="Corbel" panose="020B0503020204020204" pitchFamily="34" charset="0"/>
              </a:rPr>
              <a:t> choices bases on the situation.</a:t>
            </a:r>
            <a:endParaRPr lang="en-US" sz="4400" dirty="0">
              <a:latin typeface="Corbel" panose="020B0503020204020204" pitchFamily="34" charset="0"/>
            </a:endParaRPr>
          </a:p>
        </p:txBody>
      </p:sp>
      <p:sp>
        <p:nvSpPr>
          <p:cNvPr id="5" name="TextBox 4"/>
          <p:cNvSpPr txBox="1"/>
          <p:nvPr/>
        </p:nvSpPr>
        <p:spPr>
          <a:xfrm>
            <a:off x="0" y="416800"/>
            <a:ext cx="7772400" cy="1569660"/>
          </a:xfrm>
          <a:prstGeom prst="rect">
            <a:avLst/>
          </a:prstGeom>
          <a:noFill/>
        </p:spPr>
        <p:txBody>
          <a:bodyPr wrap="square" rtlCol="0">
            <a:spAutoFit/>
          </a:bodyPr>
          <a:lstStyle/>
          <a:p>
            <a:pPr algn="ctr"/>
            <a:r>
              <a:rPr lang="en-US" sz="9600" dirty="0" smtClean="0">
                <a:latin typeface="Corbel" panose="020B0503020204020204" pitchFamily="34" charset="0"/>
              </a:rPr>
              <a:t>The Dilemma</a:t>
            </a:r>
            <a:endParaRPr lang="en-US" sz="9600" dirty="0">
              <a:latin typeface="Corbel" panose="020B0503020204020204" pitchFamily="34" charset="0"/>
            </a:endParaRPr>
          </a:p>
        </p:txBody>
      </p:sp>
      <p:grpSp>
        <p:nvGrpSpPr>
          <p:cNvPr id="6" name="Group 5"/>
          <p:cNvGrpSpPr/>
          <p:nvPr/>
        </p:nvGrpSpPr>
        <p:grpSpPr>
          <a:xfrm>
            <a:off x="9312037" y="133195"/>
            <a:ext cx="3242820" cy="2353021"/>
            <a:chOff x="7991237" y="2208738"/>
            <a:chExt cx="3242820" cy="2353021"/>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8" name="Rectangle 7"/>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042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9312037" y="133195"/>
            <a:ext cx="3242820" cy="2353021"/>
            <a:chOff x="7991237" y="2208738"/>
            <a:chExt cx="3242820" cy="2353021"/>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13" name="Rectangle 12"/>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2"/>
          <p:cNvSpPr txBox="1">
            <a:spLocks noChangeArrowheads="1"/>
          </p:cNvSpPr>
          <p:nvPr/>
        </p:nvSpPr>
        <p:spPr>
          <a:xfrm>
            <a:off x="-25781" y="1506798"/>
            <a:ext cx="12191999" cy="1476694"/>
          </a:xfrm>
          <a:prstGeom prst="rect">
            <a:avLst/>
          </a:prstGeom>
        </p:spPr>
        <p:txBody>
          <a:bodyPr vert="horz" lIns="91440" tIns="45720" rIns="91440" bIns="45720" rtlCol="0" anchor="ctr">
            <a:noAutofit/>
          </a:bodyPr>
          <a:lstStyle/>
          <a:p>
            <a:pPr algn="ctr">
              <a:spcBef>
                <a:spcPct val="0"/>
              </a:spcBef>
              <a:defRPr/>
            </a:pPr>
            <a:r>
              <a:rPr lang="en-US" sz="6600" dirty="0" smtClean="0">
                <a:latin typeface="Corbel" panose="020B0503020204020204" pitchFamily="34" charset="0"/>
              </a:rPr>
              <a:t>What is </a:t>
            </a:r>
            <a:r>
              <a:rPr lang="en-US" sz="6600" b="1" dirty="0" smtClean="0">
                <a:latin typeface="Corbel" panose="020B0503020204020204" pitchFamily="34" charset="0"/>
              </a:rPr>
              <a:t>CHARACTER</a:t>
            </a:r>
            <a:r>
              <a:rPr lang="en-US" sz="6600" dirty="0" smtClean="0">
                <a:latin typeface="Corbel" panose="020B0503020204020204" pitchFamily="34" charset="0"/>
              </a:rPr>
              <a:t> ?</a:t>
            </a:r>
            <a:endParaRPr lang="en-US" sz="6600" dirty="0">
              <a:latin typeface="Corbel" panose="020B0503020204020204" pitchFamily="34" charset="0"/>
            </a:endParaRPr>
          </a:p>
        </p:txBody>
      </p:sp>
      <p:sp>
        <p:nvSpPr>
          <p:cNvPr id="8" name="TextBox 7"/>
          <p:cNvSpPr txBox="1"/>
          <p:nvPr/>
        </p:nvSpPr>
        <p:spPr>
          <a:xfrm>
            <a:off x="-25782" y="2609358"/>
            <a:ext cx="12191999" cy="1200329"/>
          </a:xfrm>
          <a:prstGeom prst="rect">
            <a:avLst/>
          </a:prstGeom>
          <a:noFill/>
        </p:spPr>
        <p:txBody>
          <a:bodyPr wrap="square" rtlCol="0">
            <a:spAutoFit/>
          </a:bodyPr>
          <a:lstStyle/>
          <a:p>
            <a:pPr algn="ctr"/>
            <a:r>
              <a:rPr lang="en-US" sz="7200" dirty="0" smtClean="0">
                <a:latin typeface="Corbel" panose="020B0503020204020204" pitchFamily="34" charset="0"/>
              </a:rPr>
              <a:t>_________ = _________</a:t>
            </a:r>
            <a:endParaRPr lang="en-US" sz="7200" dirty="0">
              <a:latin typeface="Corbel" panose="020B0503020204020204" pitchFamily="34" charset="0"/>
            </a:endParaRPr>
          </a:p>
        </p:txBody>
      </p:sp>
      <p:sp>
        <p:nvSpPr>
          <p:cNvPr id="10" name="Rectangle 2"/>
          <p:cNvSpPr txBox="1">
            <a:spLocks noChangeArrowheads="1"/>
          </p:cNvSpPr>
          <p:nvPr/>
        </p:nvSpPr>
        <p:spPr>
          <a:xfrm>
            <a:off x="188684" y="4442280"/>
            <a:ext cx="12191999" cy="1476694"/>
          </a:xfrm>
          <a:prstGeom prst="rect">
            <a:avLst/>
          </a:prstGeom>
        </p:spPr>
        <p:txBody>
          <a:bodyPr vert="horz" lIns="91440" tIns="45720" rIns="91440" bIns="45720" rtlCol="0" anchor="ctr">
            <a:noAutofit/>
          </a:bodyPr>
          <a:lstStyle/>
          <a:p>
            <a:pPr algn="ctr">
              <a:spcBef>
                <a:spcPct val="0"/>
              </a:spcBef>
              <a:defRPr/>
            </a:pPr>
            <a:r>
              <a:rPr lang="en-US" sz="6600" dirty="0" smtClean="0">
                <a:latin typeface="Corbel" panose="020B0503020204020204" pitchFamily="34" charset="0"/>
              </a:rPr>
              <a:t>Unfortunately </a:t>
            </a:r>
            <a:r>
              <a:rPr lang="en-US" sz="6600" b="1" dirty="0" smtClean="0">
                <a:solidFill>
                  <a:schemeClr val="accent1">
                    <a:lumMod val="75000"/>
                  </a:schemeClr>
                </a:solidFill>
                <a:latin typeface="Corbel" panose="020B0503020204020204" pitchFamily="34" charset="0"/>
              </a:rPr>
              <a:t>REALITY</a:t>
            </a:r>
            <a:r>
              <a:rPr lang="en-US" sz="6600" dirty="0" smtClean="0">
                <a:latin typeface="Corbel" panose="020B0503020204020204" pitchFamily="34" charset="0"/>
              </a:rPr>
              <a:t> shows</a:t>
            </a:r>
            <a:endParaRPr lang="en-US" sz="6600" dirty="0">
              <a:latin typeface="Corbel" panose="020B0503020204020204" pitchFamily="34" charset="0"/>
            </a:endParaRPr>
          </a:p>
        </p:txBody>
      </p:sp>
      <p:grpSp>
        <p:nvGrpSpPr>
          <p:cNvPr id="14" name="Group 13"/>
          <p:cNvGrpSpPr/>
          <p:nvPr/>
        </p:nvGrpSpPr>
        <p:grpSpPr>
          <a:xfrm>
            <a:off x="-25783" y="5621983"/>
            <a:ext cx="12191999" cy="1200329"/>
            <a:chOff x="25230" y="5125805"/>
            <a:chExt cx="12191999" cy="1200329"/>
          </a:xfrm>
        </p:grpSpPr>
        <p:sp>
          <p:nvSpPr>
            <p:cNvPr id="15" name="TextBox 14"/>
            <p:cNvSpPr txBox="1"/>
            <p:nvPr/>
          </p:nvSpPr>
          <p:spPr>
            <a:xfrm>
              <a:off x="25230" y="5125805"/>
              <a:ext cx="12191999" cy="1200329"/>
            </a:xfrm>
            <a:prstGeom prst="rect">
              <a:avLst/>
            </a:prstGeom>
            <a:noFill/>
          </p:spPr>
          <p:txBody>
            <a:bodyPr wrap="square" rtlCol="0">
              <a:spAutoFit/>
            </a:bodyPr>
            <a:lstStyle/>
            <a:p>
              <a:pPr algn="ctr"/>
              <a:r>
                <a:rPr lang="en-US" sz="7200" dirty="0" smtClean="0">
                  <a:latin typeface="Corbel" panose="020B0503020204020204" pitchFamily="34" charset="0"/>
                </a:rPr>
                <a:t>_________         _________</a:t>
              </a:r>
              <a:endParaRPr lang="en-US" sz="7200" dirty="0">
                <a:latin typeface="Corbel" panose="020B0503020204020204" pitchFamily="34" charset="0"/>
              </a:endParaRPr>
            </a:p>
          </p:txBody>
        </p:sp>
        <p:sp>
          <p:nvSpPr>
            <p:cNvPr id="16" name="Not Equal 15"/>
            <p:cNvSpPr/>
            <p:nvPr/>
          </p:nvSpPr>
          <p:spPr>
            <a:xfrm>
              <a:off x="5527394" y="5422796"/>
              <a:ext cx="1187669" cy="645636"/>
            </a:xfrm>
            <a:prstGeom prst="mathNotEqual">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56073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0099" y="2276881"/>
            <a:ext cx="2291803" cy="2281616"/>
          </a:xfrm>
          <a:prstGeom prst="rect">
            <a:avLst/>
          </a:prstGeom>
        </p:spPr>
      </p:pic>
      <p:sp>
        <p:nvSpPr>
          <p:cNvPr id="3" name="Rectangle 2"/>
          <p:cNvSpPr txBox="1">
            <a:spLocks noChangeArrowheads="1"/>
          </p:cNvSpPr>
          <p:nvPr/>
        </p:nvSpPr>
        <p:spPr>
          <a:xfrm>
            <a:off x="0" y="230943"/>
            <a:ext cx="12191999" cy="1476694"/>
          </a:xfrm>
          <a:prstGeom prst="rect">
            <a:avLst/>
          </a:prstGeom>
        </p:spPr>
        <p:txBody>
          <a:bodyPr vert="horz" lIns="91440" tIns="45720" rIns="91440" bIns="45720" rtlCol="0" anchor="ctr">
            <a:noAutofit/>
          </a:bodyPr>
          <a:lstStyle/>
          <a:p>
            <a:pPr algn="ctr">
              <a:spcBef>
                <a:spcPct val="0"/>
              </a:spcBef>
              <a:defRPr/>
            </a:pPr>
            <a:r>
              <a:rPr lang="en-US" sz="5400" dirty="0" smtClean="0">
                <a:latin typeface="Corbel" panose="020B0503020204020204" pitchFamily="34" charset="0"/>
              </a:rPr>
              <a:t>Why is CHARACTER so critical to a leader?</a:t>
            </a:r>
            <a:endParaRPr lang="en-US" sz="5400" dirty="0">
              <a:latin typeface="Corbel" panose="020B0503020204020204" pitchFamily="34" charset="0"/>
            </a:endParaRPr>
          </a:p>
        </p:txBody>
      </p:sp>
      <p:sp>
        <p:nvSpPr>
          <p:cNvPr id="6" name="Plus 5"/>
          <p:cNvSpPr/>
          <p:nvPr/>
        </p:nvSpPr>
        <p:spPr>
          <a:xfrm>
            <a:off x="3783736" y="2994045"/>
            <a:ext cx="1134366" cy="1097281"/>
          </a:xfrm>
          <a:prstGeom prst="mathPl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qual 6"/>
          <p:cNvSpPr/>
          <p:nvPr/>
        </p:nvSpPr>
        <p:spPr>
          <a:xfrm>
            <a:off x="7525914" y="3070282"/>
            <a:ext cx="1349829" cy="944806"/>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1058" y="2496184"/>
            <a:ext cx="2793746" cy="1876092"/>
          </a:xfrm>
          <a:prstGeom prst="rect">
            <a:avLst/>
          </a:prstGeom>
        </p:spPr>
      </p:pic>
      <p:sp>
        <p:nvSpPr>
          <p:cNvPr id="11" name="TextBox 10"/>
          <p:cNvSpPr txBox="1"/>
          <p:nvPr/>
        </p:nvSpPr>
        <p:spPr>
          <a:xfrm>
            <a:off x="2964414" y="5060075"/>
            <a:ext cx="6263172" cy="1569660"/>
          </a:xfrm>
          <a:prstGeom prst="rect">
            <a:avLst/>
          </a:prstGeom>
          <a:noFill/>
        </p:spPr>
        <p:txBody>
          <a:bodyPr wrap="square" rtlCol="0">
            <a:spAutoFit/>
          </a:bodyPr>
          <a:lstStyle/>
          <a:p>
            <a:pPr algn="ctr"/>
            <a:r>
              <a:rPr lang="en-US" sz="9600" b="1" dirty="0" smtClean="0">
                <a:latin typeface="Corbel" panose="020B0503020204020204" pitchFamily="34" charset="0"/>
              </a:rPr>
              <a:t>“________”</a:t>
            </a:r>
            <a:endParaRPr lang="en-US" sz="9600" b="1" dirty="0">
              <a:latin typeface="Corbel" panose="020B0503020204020204" pitchFamily="34" charset="0"/>
            </a:endParaRPr>
          </a:p>
        </p:txBody>
      </p:sp>
      <p:grpSp>
        <p:nvGrpSpPr>
          <p:cNvPr id="9" name="Group 8"/>
          <p:cNvGrpSpPr/>
          <p:nvPr/>
        </p:nvGrpSpPr>
        <p:grpSpPr>
          <a:xfrm>
            <a:off x="634973" y="2496184"/>
            <a:ext cx="3465548" cy="2664639"/>
            <a:chOff x="7991237" y="2208738"/>
            <a:chExt cx="3242820" cy="2353021"/>
          </a:xfrm>
        </p:grpSpPr>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12" name="Rectangle 11"/>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247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743" y="591797"/>
            <a:ext cx="6263172" cy="1569660"/>
          </a:xfrm>
          <a:prstGeom prst="rect">
            <a:avLst/>
          </a:prstGeom>
          <a:noFill/>
        </p:spPr>
        <p:txBody>
          <a:bodyPr wrap="square" rtlCol="0">
            <a:spAutoFit/>
          </a:bodyPr>
          <a:lstStyle/>
          <a:p>
            <a:pPr algn="ctr"/>
            <a:r>
              <a:rPr lang="en-US" sz="9600" dirty="0" smtClean="0">
                <a:latin typeface="Corbel" panose="020B0503020204020204" pitchFamily="34" charset="0"/>
              </a:rPr>
              <a:t>TRUST is…</a:t>
            </a:r>
            <a:endParaRPr lang="en-US" sz="9600" dirty="0">
              <a:latin typeface="Corbel" panose="020B0503020204020204" pitchFamily="34" charset="0"/>
            </a:endParaRPr>
          </a:p>
        </p:txBody>
      </p:sp>
    </p:spTree>
    <p:extLst>
      <p:ext uri="{BB962C8B-B14F-4D97-AF65-F5344CB8AC3E}">
        <p14:creationId xmlns:p14="http://schemas.microsoft.com/office/powerpoint/2010/main" val="22195206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62770"/>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CLARITY</a:t>
            </a:r>
          </a:p>
        </p:txBody>
      </p:sp>
      <p:sp>
        <p:nvSpPr>
          <p:cNvPr id="5" name="Footer Placeholder 1"/>
          <p:cNvSpPr>
            <a:spLocks noGrp="1"/>
          </p:cNvSpPr>
          <p:nvPr>
            <p:ph type="ftr" sz="quarter" idx="11"/>
          </p:nvPr>
        </p:nvSpPr>
        <p:spPr>
          <a:xfrm>
            <a:off x="4152900" y="6347012"/>
            <a:ext cx="3886200" cy="380941"/>
          </a:xfrm>
        </p:spPr>
        <p:txBody>
          <a:bodyPr/>
          <a:lstStyle/>
          <a:p>
            <a:r>
              <a:rPr lang="en-US" dirty="0" smtClean="0">
                <a:solidFill>
                  <a:schemeClr val="tx1"/>
                </a:solidFill>
              </a:rPr>
              <a:t>Copyright 2017 © The Performance Group, Inc.</a:t>
            </a:r>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070" y="2234252"/>
            <a:ext cx="3677861" cy="3677861"/>
          </a:xfrm>
          <a:prstGeom prst="rect">
            <a:avLst/>
          </a:prstGeom>
        </p:spPr>
      </p:pic>
    </p:spTree>
    <p:extLst>
      <p:ext uri="{BB962C8B-B14F-4D97-AF65-F5344CB8AC3E}">
        <p14:creationId xmlns:p14="http://schemas.microsoft.com/office/powerpoint/2010/main" val="3082212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26397" y="2065778"/>
            <a:ext cx="10312400" cy="4524315"/>
          </a:xfrm>
          <a:prstGeom prst="rect">
            <a:avLst/>
          </a:prstGeom>
          <a:noFill/>
        </p:spPr>
        <p:txBody>
          <a:bodyPr wrap="square" rtlCol="0">
            <a:spAutoFit/>
          </a:bodyPr>
          <a:lstStyle/>
          <a:p>
            <a:pPr>
              <a:lnSpc>
                <a:spcPct val="200000"/>
              </a:lnSpc>
            </a:pPr>
            <a:r>
              <a:rPr lang="en-US" dirty="0" smtClean="0"/>
              <a:t> </a:t>
            </a:r>
            <a:r>
              <a:rPr lang="en-US" sz="3600" dirty="0" smtClean="0">
                <a:latin typeface="Corbel" panose="020B0503020204020204" pitchFamily="34" charset="0"/>
              </a:rPr>
              <a:t>could identify the organizations goals and priorities</a:t>
            </a:r>
          </a:p>
          <a:p>
            <a:pPr>
              <a:lnSpc>
                <a:spcPct val="200000"/>
              </a:lnSpc>
            </a:pPr>
            <a:r>
              <a:rPr lang="en-US" sz="3600" dirty="0">
                <a:latin typeface="Corbel" panose="020B0503020204020204" pitchFamily="34" charset="0"/>
              </a:rPr>
              <a:t>w</a:t>
            </a:r>
            <a:r>
              <a:rPr lang="en-US" sz="3600" dirty="0" smtClean="0">
                <a:latin typeface="Corbel" panose="020B0503020204020204" pitchFamily="34" charset="0"/>
              </a:rPr>
              <a:t>ere truly passionate about the goals</a:t>
            </a:r>
          </a:p>
          <a:p>
            <a:pPr>
              <a:lnSpc>
                <a:spcPct val="200000"/>
              </a:lnSpc>
            </a:pPr>
            <a:r>
              <a:rPr lang="en-US" sz="3600" dirty="0">
                <a:latin typeface="Corbel" panose="020B0503020204020204" pitchFamily="34" charset="0"/>
              </a:rPr>
              <a:t>o</a:t>
            </a:r>
            <a:r>
              <a:rPr lang="en-US" sz="3600" dirty="0" smtClean="0">
                <a:latin typeface="Corbel" panose="020B0503020204020204" pitchFamily="34" charset="0"/>
              </a:rPr>
              <a:t>f their time was spent on goals</a:t>
            </a:r>
          </a:p>
          <a:p>
            <a:pPr>
              <a:lnSpc>
                <a:spcPct val="200000"/>
              </a:lnSpc>
            </a:pPr>
            <a:r>
              <a:rPr lang="en-US" sz="3600" dirty="0">
                <a:latin typeface="Corbel" panose="020B0503020204020204" pitchFamily="34" charset="0"/>
              </a:rPr>
              <a:t>d</a:t>
            </a:r>
            <a:r>
              <a:rPr lang="en-US" sz="3600" dirty="0" smtClean="0">
                <a:latin typeface="Corbel" panose="020B0503020204020204" pitchFamily="34" charset="0"/>
              </a:rPr>
              <a:t>on’t understand what to do (or WHY it needs done)</a:t>
            </a:r>
            <a:endParaRPr lang="en-US" sz="3600" dirty="0">
              <a:latin typeface="Corbel" panose="020B0503020204020204" pitchFamily="34" charset="0"/>
            </a:endParaRPr>
          </a:p>
        </p:txBody>
      </p:sp>
      <p:sp>
        <p:nvSpPr>
          <p:cNvPr id="4" name="TextBox 3"/>
          <p:cNvSpPr txBox="1"/>
          <p:nvPr/>
        </p:nvSpPr>
        <p:spPr>
          <a:xfrm>
            <a:off x="681688" y="2065778"/>
            <a:ext cx="1578429" cy="4524315"/>
          </a:xfrm>
          <a:prstGeom prst="rect">
            <a:avLst/>
          </a:prstGeom>
          <a:noFill/>
        </p:spPr>
        <p:txBody>
          <a:bodyPr wrap="square" rtlCol="0">
            <a:spAutoFit/>
          </a:bodyPr>
          <a:lstStyle/>
          <a:p>
            <a:pPr>
              <a:lnSpc>
                <a:spcPct val="200000"/>
              </a:lnSpc>
            </a:pPr>
            <a:r>
              <a:rPr lang="en-US" sz="3600" b="1" dirty="0" smtClean="0">
                <a:latin typeface="Corbel" panose="020B0503020204020204" pitchFamily="34" charset="0"/>
              </a:rPr>
              <a:t>__%</a:t>
            </a:r>
          </a:p>
          <a:p>
            <a:pPr>
              <a:lnSpc>
                <a:spcPct val="200000"/>
              </a:lnSpc>
            </a:pPr>
            <a:r>
              <a:rPr lang="en-US" sz="3600" b="1" dirty="0" smtClean="0">
                <a:latin typeface="Corbel" panose="020B0503020204020204" pitchFamily="34" charset="0"/>
              </a:rPr>
              <a:t>__%</a:t>
            </a:r>
          </a:p>
          <a:p>
            <a:pPr>
              <a:lnSpc>
                <a:spcPct val="200000"/>
              </a:lnSpc>
            </a:pPr>
            <a:r>
              <a:rPr lang="en-US" sz="3600" b="1" dirty="0" smtClean="0">
                <a:latin typeface="Corbel" panose="020B0503020204020204" pitchFamily="34" charset="0"/>
              </a:rPr>
              <a:t>__%</a:t>
            </a:r>
          </a:p>
          <a:p>
            <a:pPr>
              <a:lnSpc>
                <a:spcPct val="200000"/>
              </a:lnSpc>
            </a:pPr>
            <a:r>
              <a:rPr lang="en-US" sz="3600" b="1" dirty="0" smtClean="0">
                <a:latin typeface="Corbel" panose="020B0503020204020204" pitchFamily="34" charset="0"/>
              </a:rPr>
              <a:t>__%</a:t>
            </a:r>
            <a:endParaRPr lang="en-US" sz="3600" b="1" dirty="0">
              <a:latin typeface="Corbel" panose="020B0503020204020204" pitchFamily="34" charset="0"/>
            </a:endParaRPr>
          </a:p>
        </p:txBody>
      </p:sp>
      <p:sp>
        <p:nvSpPr>
          <p:cNvPr id="14" name="TextBox 13"/>
          <p:cNvSpPr txBox="1"/>
          <p:nvPr/>
        </p:nvSpPr>
        <p:spPr>
          <a:xfrm>
            <a:off x="0" y="227342"/>
            <a:ext cx="12192000" cy="1446550"/>
          </a:xfrm>
          <a:prstGeom prst="rect">
            <a:avLst/>
          </a:prstGeom>
          <a:noFill/>
        </p:spPr>
        <p:txBody>
          <a:bodyPr wrap="square" rtlCol="0">
            <a:spAutoFit/>
          </a:bodyPr>
          <a:lstStyle/>
          <a:p>
            <a:r>
              <a:rPr lang="en-US" sz="8800" dirty="0" smtClean="0">
                <a:latin typeface="Corbel" panose="020B0503020204020204" pitchFamily="34" charset="0"/>
              </a:rPr>
              <a:t>The Execution Gap</a:t>
            </a:r>
          </a:p>
        </p:txBody>
      </p:sp>
      <p:pic>
        <p:nvPicPr>
          <p:cNvPr id="15" name="Picture 1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0"/>
            <a:ext cx="2857500" cy="1600200"/>
          </a:xfrm>
          <a:prstGeom prst="rect">
            <a:avLst/>
          </a:prstGeom>
        </p:spPr>
      </p:pic>
    </p:spTree>
    <p:extLst>
      <p:ext uri="{BB962C8B-B14F-4D97-AF65-F5344CB8AC3E}">
        <p14:creationId xmlns:p14="http://schemas.microsoft.com/office/powerpoint/2010/main" val="7786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3" y="871568"/>
            <a:ext cx="11495314" cy="5170646"/>
          </a:xfrm>
          <a:prstGeom prst="rect">
            <a:avLst/>
          </a:prstGeom>
        </p:spPr>
        <p:txBody>
          <a:bodyPr wrap="square">
            <a:spAutoFit/>
          </a:bodyPr>
          <a:lstStyle/>
          <a:p>
            <a:pPr algn="ctr">
              <a:spcBef>
                <a:spcPct val="50000"/>
              </a:spcBef>
            </a:pPr>
            <a:r>
              <a:rPr lang="en-US" sz="6600" dirty="0" smtClean="0">
                <a:latin typeface="Corbel" panose="020B0503020204020204" pitchFamily="34" charset="0"/>
              </a:rPr>
              <a:t>As a leader, your job is to </a:t>
            </a:r>
            <a:r>
              <a:rPr lang="en-US" sz="6600" b="1" dirty="0" smtClean="0">
                <a:latin typeface="Corbel" panose="020B0503020204020204" pitchFamily="34" charset="0"/>
              </a:rPr>
              <a:t>_______________,</a:t>
            </a:r>
            <a:r>
              <a:rPr lang="en-US" sz="6600" b="1" i="1" dirty="0" smtClean="0">
                <a:latin typeface="Corbel" panose="020B0503020204020204" pitchFamily="34" charset="0"/>
              </a:rPr>
              <a:t> </a:t>
            </a:r>
            <a:r>
              <a:rPr lang="en-US" sz="6600" dirty="0" smtClean="0">
                <a:latin typeface="Corbel" panose="020B0503020204020204" pitchFamily="34" charset="0"/>
              </a:rPr>
              <a:t>while you </a:t>
            </a:r>
            <a:r>
              <a:rPr lang="en-US" sz="6600" b="1" dirty="0" smtClean="0">
                <a:latin typeface="Corbel" panose="020B0503020204020204" pitchFamily="34" charset="0"/>
              </a:rPr>
              <a:t>______________________.</a:t>
            </a:r>
          </a:p>
          <a:p>
            <a:pPr algn="ctr">
              <a:spcBef>
                <a:spcPct val="50000"/>
              </a:spcBef>
            </a:pPr>
            <a:r>
              <a:rPr lang="en-US" sz="8800" b="1" u="sng" dirty="0" smtClean="0">
                <a:latin typeface="Corbel" panose="020B0503020204020204" pitchFamily="34" charset="0"/>
              </a:rPr>
              <a:t>How can you do both? </a:t>
            </a:r>
          </a:p>
        </p:txBody>
      </p:sp>
    </p:spTree>
    <p:extLst>
      <p:ext uri="{BB962C8B-B14F-4D97-AF65-F5344CB8AC3E}">
        <p14:creationId xmlns:p14="http://schemas.microsoft.com/office/powerpoint/2010/main" val="391309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544" y="2779846"/>
            <a:ext cx="11088913" cy="3139321"/>
          </a:xfrm>
          <a:prstGeom prst="rect">
            <a:avLst/>
          </a:prstGeom>
        </p:spPr>
        <p:txBody>
          <a:bodyPr wrap="square">
            <a:spAutoFit/>
          </a:bodyPr>
          <a:lstStyle/>
          <a:p>
            <a:pPr marL="457200" algn="ctr">
              <a:lnSpc>
                <a:spcPct val="150000"/>
              </a:lnSpc>
            </a:pPr>
            <a:r>
              <a:rPr lang="en-US" sz="4400" dirty="0" smtClean="0">
                <a:latin typeface="Corbel" panose="020B0503020204020204" pitchFamily="34" charset="0"/>
              </a:rPr>
              <a:t>Training / Instructions</a:t>
            </a:r>
          </a:p>
          <a:p>
            <a:pPr marL="457200" algn="ctr">
              <a:lnSpc>
                <a:spcPct val="150000"/>
              </a:lnSpc>
            </a:pPr>
            <a:r>
              <a:rPr lang="en-US" sz="4400" dirty="0" smtClean="0">
                <a:latin typeface="Corbel" panose="020B0503020204020204" pitchFamily="34" charset="0"/>
              </a:rPr>
              <a:t>Roles /Job Descriptions</a:t>
            </a:r>
          </a:p>
          <a:p>
            <a:pPr marL="457200" algn="ctr">
              <a:lnSpc>
                <a:spcPct val="150000"/>
              </a:lnSpc>
            </a:pPr>
            <a:r>
              <a:rPr lang="en-US" sz="4400" dirty="0" smtClean="0">
                <a:latin typeface="Corbel" panose="020B0503020204020204" pitchFamily="34" charset="0"/>
              </a:rPr>
              <a:t>Evaluation Systems</a:t>
            </a:r>
            <a:endParaRPr lang="en-US" sz="4400" dirty="0">
              <a:latin typeface="Corbel" panose="020B0503020204020204" pitchFamily="34" charset="0"/>
            </a:endParaRPr>
          </a:p>
        </p:txBody>
      </p:sp>
      <p:sp>
        <p:nvSpPr>
          <p:cNvPr id="5" name="TextBox 4"/>
          <p:cNvSpPr txBox="1"/>
          <p:nvPr/>
        </p:nvSpPr>
        <p:spPr>
          <a:xfrm>
            <a:off x="551544" y="416800"/>
            <a:ext cx="10167257" cy="1569660"/>
          </a:xfrm>
          <a:prstGeom prst="rect">
            <a:avLst/>
          </a:prstGeom>
          <a:noFill/>
        </p:spPr>
        <p:txBody>
          <a:bodyPr wrap="square" rtlCol="0">
            <a:spAutoFit/>
          </a:bodyPr>
          <a:lstStyle/>
          <a:p>
            <a:r>
              <a:rPr lang="en-US" sz="9600" dirty="0" smtClean="0">
                <a:latin typeface="Corbel" panose="020B0503020204020204" pitchFamily="34" charset="0"/>
              </a:rPr>
              <a:t>Clarity matters.</a:t>
            </a:r>
            <a:endParaRPr lang="en-US" sz="9600" dirty="0">
              <a:latin typeface="Corbel" panose="020B0503020204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1028" y="126503"/>
            <a:ext cx="1686531" cy="1686531"/>
          </a:xfrm>
          <a:prstGeom prst="rect">
            <a:avLst/>
          </a:prstGeom>
        </p:spPr>
      </p:pic>
    </p:spTree>
    <p:extLst>
      <p:ext uri="{BB962C8B-B14F-4D97-AF65-F5344CB8AC3E}">
        <p14:creationId xmlns:p14="http://schemas.microsoft.com/office/powerpoint/2010/main" val="351885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12902"/>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COMMUNITY</a:t>
            </a:r>
          </a:p>
        </p:txBody>
      </p:sp>
      <p:sp>
        <p:nvSpPr>
          <p:cNvPr id="5" name="Footer Placeholder 1"/>
          <p:cNvSpPr>
            <a:spLocks noGrp="1"/>
          </p:cNvSpPr>
          <p:nvPr>
            <p:ph type="ftr" sz="quarter" idx="11"/>
          </p:nvPr>
        </p:nvSpPr>
        <p:spPr>
          <a:xfrm>
            <a:off x="4152900" y="6347012"/>
            <a:ext cx="3886200" cy="380941"/>
          </a:xfrm>
        </p:spPr>
        <p:txBody>
          <a:bodyPr/>
          <a:lstStyle/>
          <a:p>
            <a:r>
              <a:rPr lang="en-US" dirty="0" smtClean="0">
                <a:solidFill>
                  <a:schemeClr val="tx1"/>
                </a:solidFill>
              </a:rPr>
              <a:t>Copyright 2017 © The Performance Group, Inc.</a:t>
            </a:r>
            <a:endParaRPr lang="en-US"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534" y="2509886"/>
            <a:ext cx="5010933" cy="2914520"/>
          </a:xfrm>
          <a:prstGeom prst="rect">
            <a:avLst/>
          </a:prstGeom>
        </p:spPr>
      </p:pic>
    </p:spTree>
    <p:extLst>
      <p:ext uri="{BB962C8B-B14F-4D97-AF65-F5344CB8AC3E}">
        <p14:creationId xmlns:p14="http://schemas.microsoft.com/office/powerpoint/2010/main" val="639455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2536" y="2213790"/>
            <a:ext cx="11088913" cy="4154984"/>
          </a:xfrm>
          <a:prstGeom prst="rect">
            <a:avLst/>
          </a:prstGeom>
        </p:spPr>
        <p:txBody>
          <a:bodyPr wrap="square">
            <a:spAutoFit/>
          </a:bodyPr>
          <a:lstStyle/>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a:t>
            </a:r>
          </a:p>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a:t>
            </a:r>
          </a:p>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a:t>
            </a:r>
          </a:p>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a:t>
            </a:r>
            <a:endParaRPr lang="en-US" sz="4400" dirty="0">
              <a:latin typeface="Corbel" panose="020B0503020204020204" pitchFamily="34" charset="0"/>
            </a:endParaRPr>
          </a:p>
        </p:txBody>
      </p:sp>
      <p:sp>
        <p:nvSpPr>
          <p:cNvPr id="5" name="TextBox 4"/>
          <p:cNvSpPr txBox="1"/>
          <p:nvPr/>
        </p:nvSpPr>
        <p:spPr>
          <a:xfrm>
            <a:off x="551544" y="561943"/>
            <a:ext cx="7336971" cy="1107996"/>
          </a:xfrm>
          <a:prstGeom prst="rect">
            <a:avLst/>
          </a:prstGeom>
          <a:noFill/>
        </p:spPr>
        <p:txBody>
          <a:bodyPr wrap="square" rtlCol="0">
            <a:spAutoFit/>
          </a:bodyPr>
          <a:lstStyle/>
          <a:p>
            <a:r>
              <a:rPr lang="en-US" sz="6600" dirty="0" smtClean="0">
                <a:latin typeface="Corbel" panose="020B0503020204020204" pitchFamily="34" charset="0"/>
              </a:rPr>
              <a:t>“Teams” are out</a:t>
            </a:r>
            <a:endParaRPr lang="en-US" sz="6600" dirty="0">
              <a:latin typeface="Corbel" panose="020B0503020204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Tree>
    <p:extLst>
      <p:ext uri="{BB962C8B-B14F-4D97-AF65-F5344CB8AC3E}">
        <p14:creationId xmlns:p14="http://schemas.microsoft.com/office/powerpoint/2010/main" val="73276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94841" y="123922"/>
            <a:ext cx="10802319" cy="923330"/>
          </a:xfrm>
          <a:prstGeom prst="rect">
            <a:avLst/>
          </a:prstGeom>
          <a:noFill/>
        </p:spPr>
        <p:txBody>
          <a:bodyPr wrap="square" rtlCol="0">
            <a:spAutoFit/>
          </a:bodyPr>
          <a:lstStyle/>
          <a:p>
            <a:pPr lvl="0" algn="ctr">
              <a:spcBef>
                <a:spcPct val="20000"/>
              </a:spcBef>
              <a:buClr>
                <a:srgbClr val="FFFFFF"/>
              </a:buClr>
              <a:defRPr/>
            </a:pPr>
            <a:r>
              <a:rPr lang="en-US" sz="5400" dirty="0">
                <a:latin typeface="Corbel" panose="020B0503020204020204" pitchFamily="34" charset="0"/>
                <a:cs typeface="Times New Roman" pitchFamily="18" charset="0"/>
              </a:rPr>
              <a:t>S</a:t>
            </a:r>
            <a:r>
              <a:rPr lang="en-US" sz="5400" dirty="0" smtClean="0">
                <a:latin typeface="Corbel" panose="020B0503020204020204" pitchFamily="34" charset="0"/>
                <a:cs typeface="Times New Roman" pitchFamily="18" charset="0"/>
              </a:rPr>
              <a:t>ix </a:t>
            </a:r>
            <a:r>
              <a:rPr lang="en-US" sz="5400" b="1" dirty="0" smtClean="0">
                <a:latin typeface="Corbel" panose="020B0503020204020204" pitchFamily="34" charset="0"/>
                <a:cs typeface="Times New Roman" pitchFamily="18" charset="0"/>
              </a:rPr>
              <a:t>“C’s” </a:t>
            </a:r>
            <a:r>
              <a:rPr lang="en-US" sz="5400" dirty="0" smtClean="0">
                <a:latin typeface="Corbel" panose="020B0503020204020204" pitchFamily="34" charset="0"/>
                <a:cs typeface="Times New Roman" pitchFamily="18" charset="0"/>
              </a:rPr>
              <a:t>of Leadership</a:t>
            </a:r>
            <a:endParaRPr lang="en-US" sz="5400" dirty="0">
              <a:latin typeface="Corbel" panose="020B0503020204020204" pitchFamily="34" charset="0"/>
              <a:cs typeface="Times New Roman" pitchFamily="18" charset="0"/>
            </a:endParaRPr>
          </a:p>
        </p:txBody>
      </p:sp>
      <p:grpSp>
        <p:nvGrpSpPr>
          <p:cNvPr id="3" name="Group 2"/>
          <p:cNvGrpSpPr/>
          <p:nvPr/>
        </p:nvGrpSpPr>
        <p:grpSpPr>
          <a:xfrm>
            <a:off x="1094183" y="1606304"/>
            <a:ext cx="2750887" cy="2034781"/>
            <a:chOff x="1277539" y="2208738"/>
            <a:chExt cx="2750887" cy="2034781"/>
          </a:xfrm>
        </p:grpSpPr>
        <p:pic>
          <p:nvPicPr>
            <p:cNvPr id="6" name="Picture 2" descr="http://www.incedogroup.com/wp-content/uploads/2010/07/TeamWorkCommSkills.jpg"/>
            <p:cNvPicPr>
              <a:picLocks noChangeAspect="1" noChangeArrowheads="1"/>
            </p:cNvPicPr>
            <p:nvPr/>
          </p:nvPicPr>
          <p:blipFill>
            <a:blip r:embed="rId2" cstate="print"/>
            <a:srcRect/>
            <a:stretch>
              <a:fillRect/>
            </a:stretch>
          </p:blipFill>
          <p:spPr bwMode="auto">
            <a:xfrm>
              <a:off x="1378856" y="2208738"/>
              <a:ext cx="2586987" cy="1716543"/>
            </a:xfrm>
            <a:prstGeom prst="rect">
              <a:avLst/>
            </a:prstGeom>
            <a:noFill/>
          </p:spPr>
        </p:pic>
        <p:sp>
          <p:nvSpPr>
            <p:cNvPr id="2" name="TextBox 1"/>
            <p:cNvSpPr txBox="1"/>
            <p:nvPr/>
          </p:nvSpPr>
          <p:spPr>
            <a:xfrm>
              <a:off x="1277539" y="3781854"/>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a:t>
              </a:r>
              <a:endParaRPr lang="en-US" sz="2400" dirty="0">
                <a:latin typeface="Corbel" panose="020B0503020204020204" pitchFamily="34" charset="0"/>
              </a:endParaRPr>
            </a:p>
          </p:txBody>
        </p:sp>
      </p:grpSp>
      <p:grpSp>
        <p:nvGrpSpPr>
          <p:cNvPr id="7" name="Group 6"/>
          <p:cNvGrpSpPr/>
          <p:nvPr/>
        </p:nvGrpSpPr>
        <p:grpSpPr>
          <a:xfrm>
            <a:off x="4696527" y="1286485"/>
            <a:ext cx="2750887" cy="2354600"/>
            <a:chOff x="4696527" y="1286485"/>
            <a:chExt cx="2750887" cy="235460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9641" y="1286485"/>
              <a:ext cx="2014779" cy="2005824"/>
            </a:xfrm>
            <a:prstGeom prst="rect">
              <a:avLst/>
            </a:prstGeom>
          </p:spPr>
        </p:pic>
        <p:sp>
          <p:nvSpPr>
            <p:cNvPr id="15" name="TextBox 14"/>
            <p:cNvSpPr txBox="1"/>
            <p:nvPr/>
          </p:nvSpPr>
          <p:spPr>
            <a:xfrm>
              <a:off x="4696527" y="3179420"/>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________________</a:t>
              </a:r>
              <a:endParaRPr lang="en-US" sz="2400" dirty="0">
                <a:latin typeface="Corbel" panose="020B0503020204020204" pitchFamily="34" charset="0"/>
              </a:endParaRPr>
            </a:p>
          </p:txBody>
        </p:sp>
      </p:grpSp>
      <p:grpSp>
        <p:nvGrpSpPr>
          <p:cNvPr id="5" name="Group 4"/>
          <p:cNvGrpSpPr/>
          <p:nvPr/>
        </p:nvGrpSpPr>
        <p:grpSpPr>
          <a:xfrm>
            <a:off x="7963943" y="1356304"/>
            <a:ext cx="3242820" cy="2353021"/>
            <a:chOff x="7991237" y="2208738"/>
            <a:chExt cx="3242820" cy="2353021"/>
          </a:xfrm>
        </p:grpSpPr>
        <p:grpSp>
          <p:nvGrpSpPr>
            <p:cNvPr id="18" name="Group 17"/>
            <p:cNvGrpSpPr/>
            <p:nvPr/>
          </p:nvGrpSpPr>
          <p:grpSpPr>
            <a:xfrm>
              <a:off x="7991237" y="2208738"/>
              <a:ext cx="3242820" cy="2353021"/>
              <a:chOff x="7991237" y="2208738"/>
              <a:chExt cx="3242820" cy="2353021"/>
            </a:xfrm>
          </p:grpSpPr>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3049" y="2208738"/>
                <a:ext cx="2562369" cy="2302889"/>
              </a:xfrm>
              <a:prstGeom prst="rect">
                <a:avLst/>
              </a:prstGeom>
            </p:spPr>
          </p:pic>
          <p:sp>
            <p:nvSpPr>
              <p:cNvPr id="17" name="Rectangle 16"/>
              <p:cNvSpPr/>
              <p:nvPr/>
            </p:nvSpPr>
            <p:spPr>
              <a:xfrm>
                <a:off x="7991237" y="4136571"/>
                <a:ext cx="3242820" cy="425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8163002" y="4008518"/>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________________</a:t>
              </a:r>
              <a:endParaRPr lang="en-US" sz="2400" dirty="0">
                <a:latin typeface="Corbel" panose="020B0503020204020204" pitchFamily="34" charset="0"/>
              </a:endParaRPr>
            </a:p>
          </p:txBody>
        </p:sp>
      </p:grpSp>
      <p:grpSp>
        <p:nvGrpSpPr>
          <p:cNvPr id="9" name="Group 8"/>
          <p:cNvGrpSpPr/>
          <p:nvPr/>
        </p:nvGrpSpPr>
        <p:grpSpPr>
          <a:xfrm>
            <a:off x="1113548" y="4046382"/>
            <a:ext cx="2750887" cy="2265060"/>
            <a:chOff x="1113548" y="4046382"/>
            <a:chExt cx="2750887" cy="2265060"/>
          </a:xfrm>
        </p:grpSpPr>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5557" y="4046382"/>
              <a:ext cx="1726871" cy="1726871"/>
            </a:xfrm>
            <a:prstGeom prst="rect">
              <a:avLst/>
            </a:prstGeom>
          </p:spPr>
        </p:pic>
        <p:sp>
          <p:nvSpPr>
            <p:cNvPr id="20" name="TextBox 19"/>
            <p:cNvSpPr txBox="1"/>
            <p:nvPr/>
          </p:nvSpPr>
          <p:spPr>
            <a:xfrm>
              <a:off x="1113548" y="5849777"/>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a:t>
              </a:r>
              <a:endParaRPr lang="en-US" sz="2400" dirty="0">
                <a:latin typeface="Corbel" panose="020B0503020204020204" pitchFamily="34" charset="0"/>
              </a:endParaRPr>
            </a:p>
          </p:txBody>
        </p:sp>
      </p:grpSp>
      <p:grpSp>
        <p:nvGrpSpPr>
          <p:cNvPr id="11" name="Group 10"/>
          <p:cNvGrpSpPr/>
          <p:nvPr/>
        </p:nvGrpSpPr>
        <p:grpSpPr>
          <a:xfrm>
            <a:off x="4603058" y="4039379"/>
            <a:ext cx="2931288" cy="2266549"/>
            <a:chOff x="4630356" y="4208994"/>
            <a:chExt cx="2931288" cy="2266549"/>
          </a:xfrm>
        </p:grpSpPr>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30356" y="4208994"/>
              <a:ext cx="2931288" cy="1704932"/>
            </a:xfrm>
            <a:prstGeom prst="rect">
              <a:avLst/>
            </a:prstGeom>
          </p:spPr>
        </p:pic>
        <p:sp>
          <p:nvSpPr>
            <p:cNvPr id="21" name="TextBox 20"/>
            <p:cNvSpPr txBox="1"/>
            <p:nvPr/>
          </p:nvSpPr>
          <p:spPr>
            <a:xfrm>
              <a:off x="4737470" y="6013878"/>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_________________</a:t>
              </a:r>
              <a:endParaRPr lang="en-US" sz="2400" dirty="0">
                <a:latin typeface="Corbel" panose="020B0503020204020204" pitchFamily="34" charset="0"/>
              </a:endParaRPr>
            </a:p>
          </p:txBody>
        </p:sp>
      </p:grpSp>
      <p:grpSp>
        <p:nvGrpSpPr>
          <p:cNvPr id="23" name="Group 22"/>
          <p:cNvGrpSpPr/>
          <p:nvPr/>
        </p:nvGrpSpPr>
        <p:grpSpPr>
          <a:xfrm>
            <a:off x="8010851" y="4050853"/>
            <a:ext cx="3094419" cy="2262058"/>
            <a:chOff x="8038143" y="4009909"/>
            <a:chExt cx="3094419" cy="2262058"/>
          </a:xfrm>
        </p:grpSpPr>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38143" y="4009909"/>
              <a:ext cx="3094419" cy="1799815"/>
            </a:xfrm>
            <a:prstGeom prst="rect">
              <a:avLst/>
            </a:prstGeom>
          </p:spPr>
        </p:pic>
        <p:sp>
          <p:nvSpPr>
            <p:cNvPr id="22" name="TextBox 21"/>
            <p:cNvSpPr txBox="1"/>
            <p:nvPr/>
          </p:nvSpPr>
          <p:spPr>
            <a:xfrm>
              <a:off x="8161495" y="5810302"/>
              <a:ext cx="2750887" cy="461665"/>
            </a:xfrm>
            <a:prstGeom prst="rect">
              <a:avLst/>
            </a:prstGeom>
            <a:noFill/>
          </p:spPr>
          <p:txBody>
            <a:bodyPr wrap="square" rtlCol="0">
              <a:spAutoFit/>
            </a:bodyPr>
            <a:lstStyle/>
            <a:p>
              <a:pPr algn="ctr"/>
              <a:r>
                <a:rPr lang="en-US" sz="2400" dirty="0" smtClean="0">
                  <a:latin typeface="Corbel" panose="020B0503020204020204" pitchFamily="34" charset="0"/>
                </a:rPr>
                <a:t>________________</a:t>
              </a:r>
              <a:endParaRPr lang="en-US" sz="2400" dirty="0">
                <a:latin typeface="Corbel" panose="020B0503020204020204" pitchFamily="34" charset="0"/>
              </a:endParaRPr>
            </a:p>
          </p:txBody>
        </p:sp>
      </p:grpSp>
    </p:spTree>
    <p:extLst>
      <p:ext uri="{BB962C8B-B14F-4D97-AF65-F5344CB8AC3E}">
        <p14:creationId xmlns:p14="http://schemas.microsoft.com/office/powerpoint/2010/main" val="32991425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1544" y="561943"/>
            <a:ext cx="8743923" cy="1107996"/>
          </a:xfrm>
          <a:prstGeom prst="rect">
            <a:avLst/>
          </a:prstGeom>
          <a:noFill/>
        </p:spPr>
        <p:txBody>
          <a:bodyPr wrap="square" rtlCol="0">
            <a:spAutoFit/>
          </a:bodyPr>
          <a:lstStyle/>
          <a:p>
            <a:r>
              <a:rPr lang="en-US" sz="6600" dirty="0" smtClean="0">
                <a:latin typeface="Corbel" panose="020B0503020204020204" pitchFamily="34" charset="0"/>
              </a:rPr>
              <a:t>“Community” is in</a:t>
            </a:r>
            <a:endParaRPr lang="en-US" sz="6600" dirty="0">
              <a:latin typeface="Corbel" panose="020B0503020204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
        <p:nvSpPr>
          <p:cNvPr id="6" name="Rectangle 5"/>
          <p:cNvSpPr/>
          <p:nvPr/>
        </p:nvSpPr>
        <p:spPr>
          <a:xfrm>
            <a:off x="1103087" y="2639363"/>
            <a:ext cx="11088913" cy="3139321"/>
          </a:xfrm>
          <a:prstGeom prst="rect">
            <a:avLst/>
          </a:prstGeom>
        </p:spPr>
        <p:txBody>
          <a:bodyPr wrap="square">
            <a:spAutoFit/>
          </a:bodyPr>
          <a:lstStyle/>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______________________________</a:t>
            </a:r>
          </a:p>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______________________________</a:t>
            </a:r>
          </a:p>
          <a:p>
            <a:pPr marL="1028700" indent="-571500">
              <a:lnSpc>
                <a:spcPct val="150000"/>
              </a:lnSpc>
              <a:buFont typeface="Wingdings" panose="05000000000000000000" pitchFamily="2" charset="2"/>
              <a:buChar char="q"/>
            </a:pPr>
            <a:r>
              <a:rPr lang="en-US" sz="4400" dirty="0" smtClean="0">
                <a:latin typeface="Corbel" panose="020B0503020204020204" pitchFamily="34" charset="0"/>
              </a:rPr>
              <a:t>______________________________</a:t>
            </a:r>
          </a:p>
        </p:txBody>
      </p:sp>
    </p:spTree>
    <p:extLst>
      <p:ext uri="{BB962C8B-B14F-4D97-AF65-F5344CB8AC3E}">
        <p14:creationId xmlns:p14="http://schemas.microsoft.com/office/powerpoint/2010/main" val="83618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1544" y="561943"/>
            <a:ext cx="8743923" cy="1200329"/>
          </a:xfrm>
          <a:prstGeom prst="rect">
            <a:avLst/>
          </a:prstGeom>
          <a:noFill/>
        </p:spPr>
        <p:txBody>
          <a:bodyPr wrap="square" rtlCol="0">
            <a:spAutoFit/>
          </a:bodyPr>
          <a:lstStyle/>
          <a:p>
            <a:r>
              <a:rPr lang="en-US" sz="6600" dirty="0" smtClean="0">
                <a:latin typeface="Corbel" panose="020B0503020204020204" pitchFamily="34" charset="0"/>
              </a:rPr>
              <a:t>Community </a:t>
            </a:r>
            <a:r>
              <a:rPr lang="en-US" sz="7200" b="1" dirty="0" smtClean="0">
                <a:latin typeface="Corbel" panose="020B0503020204020204" pitchFamily="34" charset="0"/>
              </a:rPr>
              <a:t>VALUES</a:t>
            </a:r>
            <a:endParaRPr lang="en-US" sz="7200" b="1" dirty="0">
              <a:latin typeface="Corbel" panose="020B0503020204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
        <p:nvSpPr>
          <p:cNvPr id="4" name="TextBox 3"/>
          <p:cNvSpPr txBox="1"/>
          <p:nvPr/>
        </p:nvSpPr>
        <p:spPr>
          <a:xfrm>
            <a:off x="2234268" y="2162963"/>
            <a:ext cx="6705600" cy="1107996"/>
          </a:xfrm>
          <a:prstGeom prst="rect">
            <a:avLst/>
          </a:prstGeom>
          <a:noFill/>
        </p:spPr>
        <p:txBody>
          <a:bodyPr wrap="square" rtlCol="0">
            <a:spAutoFit/>
          </a:bodyPr>
          <a:lstStyle/>
          <a:p>
            <a:r>
              <a:rPr lang="en-US" sz="6600" dirty="0" smtClean="0">
                <a:latin typeface="Corbel" panose="020B0503020204020204" pitchFamily="34" charset="0"/>
              </a:rPr>
              <a:t>_______________</a:t>
            </a:r>
            <a:endParaRPr lang="en-US" sz="6600" dirty="0">
              <a:latin typeface="Corbel" panose="020B0503020204020204" pitchFamily="34" charset="0"/>
            </a:endParaRPr>
          </a:p>
        </p:txBody>
      </p:sp>
      <p:sp>
        <p:nvSpPr>
          <p:cNvPr id="6" name="TextBox 5"/>
          <p:cNvSpPr txBox="1"/>
          <p:nvPr/>
        </p:nvSpPr>
        <p:spPr>
          <a:xfrm>
            <a:off x="1375694" y="1845047"/>
            <a:ext cx="1190170" cy="1569660"/>
          </a:xfrm>
          <a:prstGeom prst="rect">
            <a:avLst/>
          </a:prstGeom>
          <a:noFill/>
        </p:spPr>
        <p:txBody>
          <a:bodyPr wrap="square" rtlCol="0">
            <a:spAutoFit/>
          </a:bodyPr>
          <a:lstStyle/>
          <a:p>
            <a:pPr algn="ctr"/>
            <a:r>
              <a:rPr lang="en-US" sz="9600" b="1" dirty="0" smtClean="0">
                <a:latin typeface="Corbel" panose="020B0503020204020204" pitchFamily="34" charset="0"/>
              </a:rPr>
              <a:t>C</a:t>
            </a:r>
            <a:endParaRPr lang="en-US" sz="9600" b="1" dirty="0">
              <a:latin typeface="Corbel" panose="020B0503020204020204" pitchFamily="34" charset="0"/>
            </a:endParaRPr>
          </a:p>
        </p:txBody>
      </p:sp>
      <p:sp>
        <p:nvSpPr>
          <p:cNvPr id="8" name="TextBox 7"/>
          <p:cNvSpPr txBox="1"/>
          <p:nvPr/>
        </p:nvSpPr>
        <p:spPr>
          <a:xfrm>
            <a:off x="2358572" y="2826879"/>
            <a:ext cx="1190170" cy="1569660"/>
          </a:xfrm>
          <a:prstGeom prst="rect">
            <a:avLst/>
          </a:prstGeom>
          <a:noFill/>
        </p:spPr>
        <p:txBody>
          <a:bodyPr wrap="square" rtlCol="0">
            <a:spAutoFit/>
          </a:bodyPr>
          <a:lstStyle/>
          <a:p>
            <a:pPr algn="ctr"/>
            <a:r>
              <a:rPr lang="en-US" sz="9600" b="1" dirty="0" smtClean="0">
                <a:latin typeface="Corbel" panose="020B0503020204020204" pitchFamily="34" charset="0"/>
              </a:rPr>
              <a:t>A</a:t>
            </a:r>
            <a:endParaRPr lang="en-US" sz="9600" b="1" dirty="0">
              <a:latin typeface="Corbel" panose="020B0503020204020204" pitchFamily="34" charset="0"/>
            </a:endParaRPr>
          </a:p>
        </p:txBody>
      </p:sp>
      <p:sp>
        <p:nvSpPr>
          <p:cNvPr id="9" name="TextBox 8"/>
          <p:cNvSpPr txBox="1"/>
          <p:nvPr/>
        </p:nvSpPr>
        <p:spPr>
          <a:xfrm>
            <a:off x="3341449" y="3891486"/>
            <a:ext cx="1190170" cy="1569660"/>
          </a:xfrm>
          <a:prstGeom prst="rect">
            <a:avLst/>
          </a:prstGeom>
          <a:noFill/>
        </p:spPr>
        <p:txBody>
          <a:bodyPr wrap="square" rtlCol="0">
            <a:spAutoFit/>
          </a:bodyPr>
          <a:lstStyle/>
          <a:p>
            <a:pPr algn="ctr"/>
            <a:r>
              <a:rPr lang="en-US" sz="9600" b="1" dirty="0" smtClean="0">
                <a:latin typeface="Corbel" panose="020B0503020204020204" pitchFamily="34" charset="0"/>
              </a:rPr>
              <a:t>R</a:t>
            </a:r>
            <a:endParaRPr lang="en-US" sz="9600" b="1" dirty="0">
              <a:latin typeface="Corbel" panose="020B0503020204020204" pitchFamily="34" charset="0"/>
            </a:endParaRPr>
          </a:p>
        </p:txBody>
      </p:sp>
      <p:sp>
        <p:nvSpPr>
          <p:cNvPr id="10" name="TextBox 9"/>
          <p:cNvSpPr txBox="1"/>
          <p:nvPr/>
        </p:nvSpPr>
        <p:spPr>
          <a:xfrm>
            <a:off x="4259013" y="4947590"/>
            <a:ext cx="1190170" cy="1569660"/>
          </a:xfrm>
          <a:prstGeom prst="rect">
            <a:avLst/>
          </a:prstGeom>
          <a:noFill/>
        </p:spPr>
        <p:txBody>
          <a:bodyPr wrap="square" rtlCol="0">
            <a:spAutoFit/>
          </a:bodyPr>
          <a:lstStyle/>
          <a:p>
            <a:pPr algn="ctr"/>
            <a:r>
              <a:rPr lang="en-US" sz="9600" b="1" dirty="0" smtClean="0">
                <a:latin typeface="Corbel" panose="020B0503020204020204" pitchFamily="34" charset="0"/>
              </a:rPr>
              <a:t>E</a:t>
            </a:r>
            <a:endParaRPr lang="en-US" sz="9600" b="1" dirty="0">
              <a:latin typeface="Corbel" panose="020B0503020204020204" pitchFamily="34" charset="0"/>
            </a:endParaRPr>
          </a:p>
        </p:txBody>
      </p:sp>
      <p:sp>
        <p:nvSpPr>
          <p:cNvPr id="11" name="TextBox 10"/>
          <p:cNvSpPr txBox="1"/>
          <p:nvPr/>
        </p:nvSpPr>
        <p:spPr>
          <a:xfrm>
            <a:off x="3276136" y="3173985"/>
            <a:ext cx="6705600" cy="1107996"/>
          </a:xfrm>
          <a:prstGeom prst="rect">
            <a:avLst/>
          </a:prstGeom>
          <a:noFill/>
        </p:spPr>
        <p:txBody>
          <a:bodyPr wrap="square" rtlCol="0">
            <a:spAutoFit/>
          </a:bodyPr>
          <a:lstStyle/>
          <a:p>
            <a:r>
              <a:rPr lang="en-US" sz="6600" dirty="0" smtClean="0">
                <a:latin typeface="Corbel" panose="020B0503020204020204" pitchFamily="34" charset="0"/>
              </a:rPr>
              <a:t>_______________</a:t>
            </a:r>
            <a:endParaRPr lang="en-US" sz="6600" dirty="0">
              <a:latin typeface="Corbel" panose="020B0503020204020204" pitchFamily="34" charset="0"/>
            </a:endParaRPr>
          </a:p>
        </p:txBody>
      </p:sp>
      <p:sp>
        <p:nvSpPr>
          <p:cNvPr id="12" name="TextBox 11"/>
          <p:cNvSpPr txBox="1"/>
          <p:nvPr/>
        </p:nvSpPr>
        <p:spPr>
          <a:xfrm>
            <a:off x="4237242" y="4231173"/>
            <a:ext cx="6705600" cy="1107996"/>
          </a:xfrm>
          <a:prstGeom prst="rect">
            <a:avLst/>
          </a:prstGeom>
          <a:noFill/>
        </p:spPr>
        <p:txBody>
          <a:bodyPr wrap="square" rtlCol="0">
            <a:spAutoFit/>
          </a:bodyPr>
          <a:lstStyle/>
          <a:p>
            <a:r>
              <a:rPr lang="en-US" sz="6600" dirty="0" smtClean="0">
                <a:latin typeface="Corbel" panose="020B0503020204020204" pitchFamily="34" charset="0"/>
              </a:rPr>
              <a:t>_______________</a:t>
            </a:r>
            <a:endParaRPr lang="en-US" sz="6600" dirty="0">
              <a:latin typeface="Corbel" panose="020B0503020204020204" pitchFamily="34" charset="0"/>
            </a:endParaRPr>
          </a:p>
        </p:txBody>
      </p:sp>
      <p:sp>
        <p:nvSpPr>
          <p:cNvPr id="13" name="TextBox 12"/>
          <p:cNvSpPr txBox="1"/>
          <p:nvPr/>
        </p:nvSpPr>
        <p:spPr>
          <a:xfrm>
            <a:off x="5078139" y="5279507"/>
            <a:ext cx="6705600" cy="1107996"/>
          </a:xfrm>
          <a:prstGeom prst="rect">
            <a:avLst/>
          </a:prstGeom>
          <a:noFill/>
        </p:spPr>
        <p:txBody>
          <a:bodyPr wrap="square" rtlCol="0">
            <a:spAutoFit/>
          </a:bodyPr>
          <a:lstStyle/>
          <a:p>
            <a:r>
              <a:rPr lang="en-US" sz="6600" dirty="0" smtClean="0">
                <a:latin typeface="Corbel" panose="020B0503020204020204" pitchFamily="34" charset="0"/>
              </a:rPr>
              <a:t>_______________</a:t>
            </a:r>
            <a:endParaRPr lang="en-US" sz="6600" dirty="0">
              <a:latin typeface="Corbel" panose="020B0503020204020204" pitchFamily="34" charset="0"/>
            </a:endParaRPr>
          </a:p>
        </p:txBody>
      </p:sp>
    </p:spTree>
    <p:extLst>
      <p:ext uri="{BB962C8B-B14F-4D97-AF65-F5344CB8AC3E}">
        <p14:creationId xmlns:p14="http://schemas.microsoft.com/office/powerpoint/2010/main" val="111717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8728" y="458156"/>
            <a:ext cx="8534400" cy="1424847"/>
          </a:xfrm>
          <a:prstGeom prst="rect">
            <a:avLst/>
          </a:prstGeom>
        </p:spPr>
        <p:txBody>
          <a:bodyPr>
            <a:noAutofit/>
          </a:bodyPr>
          <a:lstStyle/>
          <a:p>
            <a:pPr algn="ctr">
              <a:spcBef>
                <a:spcPct val="0"/>
              </a:spcBef>
              <a:defRPr/>
            </a:pPr>
            <a:r>
              <a:rPr lang="en-US" sz="8000" dirty="0" smtClean="0">
                <a:latin typeface="Corbel" panose="020B0503020204020204" pitchFamily="34" charset="0"/>
                <a:ea typeface="+mj-ea"/>
                <a:cs typeface="+mj-cs"/>
              </a:rPr>
              <a:t>Communication</a:t>
            </a:r>
            <a:endParaRPr lang="en-US" sz="8000" dirty="0">
              <a:latin typeface="Corbel" panose="020B0503020204020204" pitchFamily="34" charset="0"/>
              <a:ea typeface="+mj-ea"/>
              <a:cs typeface="+mj-cs"/>
            </a:endParaRP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sp>
        <p:nvSpPr>
          <p:cNvPr id="15" name="Oval 14"/>
          <p:cNvSpPr/>
          <p:nvPr/>
        </p:nvSpPr>
        <p:spPr>
          <a:xfrm>
            <a:off x="2329543" y="2809453"/>
            <a:ext cx="2057400" cy="1828800"/>
          </a:xfrm>
          <a:prstGeom prst="ellipse">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dirty="0" smtClean="0"/>
              <a:t>Sender</a:t>
            </a:r>
            <a:endParaRPr lang="en-US" sz="2800" dirty="0"/>
          </a:p>
        </p:txBody>
      </p:sp>
      <p:sp>
        <p:nvSpPr>
          <p:cNvPr id="16" name="TextBox 15"/>
          <p:cNvSpPr txBox="1"/>
          <p:nvPr/>
        </p:nvSpPr>
        <p:spPr>
          <a:xfrm>
            <a:off x="4767943" y="3266653"/>
            <a:ext cx="2504440" cy="523220"/>
          </a:xfrm>
          <a:prstGeom prst="rect">
            <a:avLst/>
          </a:prstGeom>
          <a:ln w="50800">
            <a:noFill/>
            <a:tailEnd type="arrow"/>
          </a:ln>
        </p:spPr>
        <p:style>
          <a:lnRef idx="1">
            <a:schemeClr val="accent1"/>
          </a:lnRef>
          <a:fillRef idx="0">
            <a:schemeClr val="accent1"/>
          </a:fillRef>
          <a:effectRef idx="0">
            <a:schemeClr val="accent1"/>
          </a:effectRef>
          <a:fontRef idx="minor">
            <a:schemeClr val="tx1"/>
          </a:fontRef>
        </p:style>
        <p:txBody>
          <a:bodyPr wrap="square" rtlCol="0">
            <a:spAutoFit/>
          </a:bodyPr>
          <a:lstStyle/>
          <a:p>
            <a:pPr algn="ctr"/>
            <a:r>
              <a:rPr lang="en-US" sz="2800" b="1" dirty="0" smtClean="0">
                <a:solidFill>
                  <a:srgbClr val="FF0000"/>
                </a:solidFill>
              </a:rPr>
              <a:t>Message</a:t>
            </a:r>
          </a:p>
        </p:txBody>
      </p:sp>
      <p:sp>
        <p:nvSpPr>
          <p:cNvPr id="17" name="Rectangle 16"/>
          <p:cNvSpPr/>
          <p:nvPr/>
        </p:nvSpPr>
        <p:spPr>
          <a:xfrm>
            <a:off x="1828800" y="5766624"/>
            <a:ext cx="9144000" cy="523220"/>
          </a:xfrm>
          <a:prstGeom prst="rect">
            <a:avLst/>
          </a:prstGeom>
        </p:spPr>
        <p:txBody>
          <a:bodyPr wrap="square">
            <a:spAutoFit/>
          </a:bodyPr>
          <a:lstStyle/>
          <a:p>
            <a:pPr marL="225425"/>
            <a:r>
              <a:rPr lang="en-US" sz="2800" dirty="0" smtClean="0">
                <a:latin typeface="Corbel" panose="020B0503020204020204" pitchFamily="34" charset="0"/>
              </a:rPr>
              <a:t>What can a leader do to clear channels and reduce noise?</a:t>
            </a:r>
            <a:endParaRPr lang="en-US" sz="2800" dirty="0">
              <a:latin typeface="Corbel" panose="020B0503020204020204" pitchFamily="34" charset="0"/>
            </a:endParaRPr>
          </a:p>
        </p:txBody>
      </p:sp>
      <p:sp>
        <p:nvSpPr>
          <p:cNvPr id="19" name="Oval 18"/>
          <p:cNvSpPr/>
          <p:nvPr/>
        </p:nvSpPr>
        <p:spPr>
          <a:xfrm>
            <a:off x="7892143" y="2809453"/>
            <a:ext cx="2057400" cy="1828800"/>
          </a:xfrm>
          <a:prstGeom prst="ellipse">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dirty="0" smtClean="0"/>
              <a:t>Receiver</a:t>
            </a:r>
            <a:endParaRPr lang="en-US" sz="2800" dirty="0"/>
          </a:p>
        </p:txBody>
      </p:sp>
      <p:cxnSp>
        <p:nvCxnSpPr>
          <p:cNvPr id="20" name="Straight Arrow Connector 19"/>
          <p:cNvCxnSpPr/>
          <p:nvPr/>
        </p:nvCxnSpPr>
        <p:spPr>
          <a:xfrm>
            <a:off x="4539343" y="3723853"/>
            <a:ext cx="3276600" cy="0"/>
          </a:xfrm>
          <a:prstGeom prst="straightConnector1">
            <a:avLst/>
          </a:prstGeom>
          <a:ln w="412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Tree>
    <p:extLst>
      <p:ext uri="{BB962C8B-B14F-4D97-AF65-F5344CB8AC3E}">
        <p14:creationId xmlns:p14="http://schemas.microsoft.com/office/powerpoint/2010/main" val="157449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591966"/>
            <a:ext cx="12192000" cy="9540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smtClean="0">
                <a:latin typeface="Corbel" panose="020B0503020204020204" pitchFamily="34" charset="0"/>
              </a:rPr>
              <a:t>Speak in a ‘positive’ tense</a:t>
            </a:r>
            <a:endParaRPr lang="en-US" sz="6600" dirty="0">
              <a:latin typeface="Corbel" panose="020B0503020204020204" pitchFamily="34" charset="0"/>
            </a:endParaRPr>
          </a:p>
        </p:txBody>
      </p:sp>
      <p:sp>
        <p:nvSpPr>
          <p:cNvPr id="3" name="Rectangle 9"/>
          <p:cNvSpPr txBox="1">
            <a:spLocks noChangeArrowheads="1"/>
          </p:cNvSpPr>
          <p:nvPr/>
        </p:nvSpPr>
        <p:spPr>
          <a:xfrm>
            <a:off x="824048" y="2620901"/>
            <a:ext cx="10924903" cy="2831918"/>
          </a:xfrm>
          <a:prstGeom prst="rect">
            <a:avLst/>
          </a:prstGeom>
        </p:spPr>
        <p:txBody>
          <a:bodyPr/>
          <a:lstStyle/>
          <a:p>
            <a:pPr>
              <a:lnSpc>
                <a:spcPct val="90000"/>
              </a:lnSpc>
              <a:spcBef>
                <a:spcPct val="50000"/>
              </a:spcBef>
              <a:defRPr/>
            </a:pPr>
            <a:r>
              <a:rPr lang="en-US" sz="4800" dirty="0" smtClean="0">
                <a:latin typeface="Corbel" panose="020B0503020204020204" pitchFamily="34" charset="0"/>
              </a:rPr>
              <a:t>Tell people </a:t>
            </a:r>
            <a:r>
              <a:rPr lang="en-US" sz="4800" b="1" dirty="0" smtClean="0">
                <a:latin typeface="Corbel" panose="020B0503020204020204" pitchFamily="34" charset="0"/>
              </a:rPr>
              <a:t>___________________</a:t>
            </a:r>
            <a:r>
              <a:rPr lang="en-US" sz="4800" dirty="0" smtClean="0">
                <a:latin typeface="Corbel" panose="020B0503020204020204" pitchFamily="34" charset="0"/>
              </a:rPr>
              <a:t>versus what they </a:t>
            </a:r>
            <a:r>
              <a:rPr lang="en-US" sz="4800" b="1" i="1" dirty="0" smtClean="0">
                <a:latin typeface="Corbel" panose="020B0503020204020204" pitchFamily="34" charset="0"/>
              </a:rPr>
              <a:t>can’t</a:t>
            </a:r>
            <a:r>
              <a:rPr lang="en-US" sz="4800" dirty="0" smtClean="0">
                <a:latin typeface="Corbel" panose="020B0503020204020204" pitchFamily="34" charset="0"/>
              </a:rPr>
              <a:t> or </a:t>
            </a:r>
            <a:r>
              <a:rPr lang="en-US" sz="4800" b="1" i="1" dirty="0" smtClean="0">
                <a:latin typeface="Corbel" panose="020B0503020204020204" pitchFamily="34" charset="0"/>
              </a:rPr>
              <a:t>shouldn’t</a:t>
            </a:r>
            <a:r>
              <a:rPr lang="en-US" sz="4800" dirty="0" smtClean="0">
                <a:latin typeface="Corbel" panose="020B0503020204020204" pitchFamily="34" charset="0"/>
              </a:rPr>
              <a:t> do.</a:t>
            </a:r>
          </a:p>
          <a:p>
            <a:pPr>
              <a:lnSpc>
                <a:spcPct val="90000"/>
              </a:lnSpc>
              <a:spcBef>
                <a:spcPct val="50000"/>
              </a:spcBef>
              <a:defRPr/>
            </a:pPr>
            <a:r>
              <a:rPr lang="en-US" sz="4800" dirty="0" smtClean="0">
                <a:latin typeface="Corbel" panose="020B0503020204020204" pitchFamily="34" charset="0"/>
              </a:rPr>
              <a:t>Really </a:t>
            </a:r>
            <a:r>
              <a:rPr lang="en-US" sz="4800" b="1" dirty="0" smtClean="0">
                <a:latin typeface="Corbel" panose="020B0503020204020204" pitchFamily="34" charset="0"/>
              </a:rPr>
              <a:t>___________________. </a:t>
            </a:r>
            <a:r>
              <a:rPr lang="en-US" sz="4800" dirty="0" smtClean="0">
                <a:latin typeface="Corbel" panose="020B0503020204020204" pitchFamily="34" charset="0"/>
              </a:rPr>
              <a:t>“Re-word” things that come out wrong.</a:t>
            </a:r>
          </a:p>
        </p:txBody>
      </p:sp>
      <p:sp>
        <p:nvSpPr>
          <p:cNvPr id="5" name="Footer Placeholder 7"/>
          <p:cNvSpPr>
            <a:spLocks noGrp="1"/>
          </p:cNvSpPr>
          <p:nvPr>
            <p:ph type="ftr" sz="quarter" idx="11"/>
          </p:nvPr>
        </p:nvSpPr>
        <p:spPr>
          <a:xfrm>
            <a:off x="4343400" y="6340476"/>
            <a:ext cx="3886200" cy="669925"/>
          </a:xfrm>
        </p:spPr>
        <p:txBody>
          <a:bodyPr/>
          <a:lstStyle/>
          <a:p>
            <a:r>
              <a:rPr lang="en-US" dirty="0" smtClean="0">
                <a:solidFill>
                  <a:schemeClr val="tx1"/>
                </a:solidFill>
              </a:rPr>
              <a:t>Copyright 2017 © The Performance Group Inc</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Tree>
    <p:extLst>
      <p:ext uri="{BB962C8B-B14F-4D97-AF65-F5344CB8AC3E}">
        <p14:creationId xmlns:p14="http://schemas.microsoft.com/office/powerpoint/2010/main" val="401519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9488" y="408636"/>
            <a:ext cx="8534400" cy="1424847"/>
          </a:xfrm>
          <a:prstGeom prst="rect">
            <a:avLst/>
          </a:prstGeom>
        </p:spPr>
        <p:txBody>
          <a:bodyPr>
            <a:noAutofit/>
          </a:bodyPr>
          <a:lstStyle/>
          <a:p>
            <a:pPr algn="ctr">
              <a:spcBef>
                <a:spcPct val="0"/>
              </a:spcBef>
              <a:defRPr/>
            </a:pPr>
            <a:r>
              <a:rPr lang="en-US" sz="8000" dirty="0" smtClean="0">
                <a:latin typeface="Corbel" panose="020B0503020204020204" pitchFamily="34" charset="0"/>
                <a:ea typeface="+mj-ea"/>
                <a:cs typeface="+mj-cs"/>
              </a:rPr>
              <a:t>Communication</a:t>
            </a:r>
            <a:endParaRPr lang="en-US" sz="8000" dirty="0">
              <a:latin typeface="Corbel" panose="020B0503020204020204" pitchFamily="34" charset="0"/>
              <a:ea typeface="+mj-ea"/>
              <a:cs typeface="+mj-cs"/>
            </a:endParaRP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sp>
        <p:nvSpPr>
          <p:cNvPr id="25" name="Text Box 7"/>
          <p:cNvSpPr txBox="1">
            <a:spLocks noChangeArrowheads="1"/>
          </p:cNvSpPr>
          <p:nvPr/>
        </p:nvSpPr>
        <p:spPr bwMode="auto">
          <a:xfrm>
            <a:off x="3030658" y="3184271"/>
            <a:ext cx="9108588" cy="1581972"/>
          </a:xfrm>
          <a:prstGeom prst="rect">
            <a:avLst/>
          </a:prstGeom>
          <a:noFill/>
          <a:ln w="9525">
            <a:noFill/>
            <a:miter lim="800000"/>
            <a:headEnd/>
            <a:tailEnd/>
          </a:ln>
          <a:effectLst/>
        </p:spPr>
        <p:txBody>
          <a:bodyPr wrap="square">
            <a:spAutoFit/>
          </a:bodyPr>
          <a:lstStyle/>
          <a:p>
            <a:pPr marL="465138">
              <a:spcBef>
                <a:spcPct val="20000"/>
              </a:spcBef>
              <a:defRPr/>
            </a:pPr>
            <a:r>
              <a:rPr lang="en-US" sz="4400" dirty="0" smtClean="0">
                <a:solidFill>
                  <a:prstClr val="black"/>
                </a:solidFill>
                <a:latin typeface="Corbel" panose="020B0503020204020204" pitchFamily="34" charset="0"/>
                <a:cs typeface="Times New Roman" charset="0"/>
              </a:rPr>
              <a:t>___________________________</a:t>
            </a:r>
          </a:p>
          <a:p>
            <a:pPr marL="465138">
              <a:spcBef>
                <a:spcPct val="20000"/>
              </a:spcBef>
              <a:defRPr/>
            </a:pPr>
            <a:r>
              <a:rPr lang="en-US" sz="4400" dirty="0" smtClean="0">
                <a:solidFill>
                  <a:prstClr val="black"/>
                </a:solidFill>
                <a:latin typeface="Corbel" panose="020B0503020204020204" pitchFamily="34" charset="0"/>
                <a:cs typeface="Times New Roman" charset="0"/>
              </a:rPr>
              <a:t>___________________________</a:t>
            </a:r>
          </a:p>
        </p:txBody>
      </p: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861" y="2760545"/>
            <a:ext cx="2768709" cy="273195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5467" y="27947"/>
            <a:ext cx="2846668" cy="1655714"/>
          </a:xfrm>
          <a:prstGeom prst="rect">
            <a:avLst/>
          </a:prstGeom>
        </p:spPr>
      </p:pic>
    </p:spTree>
    <p:extLst>
      <p:ext uri="{BB962C8B-B14F-4D97-AF65-F5344CB8AC3E}">
        <p14:creationId xmlns:p14="http://schemas.microsoft.com/office/powerpoint/2010/main" val="58852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28800" y="408636"/>
            <a:ext cx="8534400" cy="1424847"/>
          </a:xfrm>
          <a:prstGeom prst="rect">
            <a:avLst/>
          </a:prstGeom>
        </p:spPr>
        <p:txBody>
          <a:bodyPr>
            <a:noAutofit/>
          </a:bodyPr>
          <a:lstStyle/>
          <a:p>
            <a:pPr algn="ctr">
              <a:spcBef>
                <a:spcPct val="0"/>
              </a:spcBef>
              <a:defRPr/>
            </a:pPr>
            <a:r>
              <a:rPr lang="en-US" sz="8000" dirty="0" smtClean="0">
                <a:latin typeface="Corbel" panose="020B0503020204020204" pitchFamily="34" charset="0"/>
                <a:ea typeface="+mj-ea"/>
                <a:cs typeface="+mj-cs"/>
              </a:rPr>
              <a:t>Attitude</a:t>
            </a:r>
            <a:endParaRPr lang="en-US" sz="8000" dirty="0">
              <a:latin typeface="Corbel" panose="020B0503020204020204" pitchFamily="34" charset="0"/>
              <a:ea typeface="+mj-ea"/>
              <a:cs typeface="+mj-cs"/>
            </a:endParaRP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grpSp>
        <p:nvGrpSpPr>
          <p:cNvPr id="6" name="Group 5"/>
          <p:cNvGrpSpPr/>
          <p:nvPr/>
        </p:nvGrpSpPr>
        <p:grpSpPr>
          <a:xfrm>
            <a:off x="2939143" y="1833483"/>
            <a:ext cx="6313714" cy="3925425"/>
            <a:chOff x="2307771" y="1800461"/>
            <a:chExt cx="7445829" cy="4467498"/>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7771" y="1800461"/>
              <a:ext cx="7445829" cy="4467498"/>
            </a:xfrm>
            <a:prstGeom prst="rect">
              <a:avLst/>
            </a:prstGeom>
          </p:spPr>
        </p:pic>
        <p:sp>
          <p:nvSpPr>
            <p:cNvPr id="8" name="Rectangle 7"/>
            <p:cNvSpPr/>
            <p:nvPr/>
          </p:nvSpPr>
          <p:spPr>
            <a:xfrm>
              <a:off x="3831771" y="5660571"/>
              <a:ext cx="4223658" cy="60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p:cNvSpPr txBox="1">
            <a:spLocks/>
          </p:cNvSpPr>
          <p:nvPr/>
        </p:nvSpPr>
        <p:spPr>
          <a:xfrm>
            <a:off x="1981200" y="5513911"/>
            <a:ext cx="8534400" cy="1424847"/>
          </a:xfrm>
          <a:prstGeom prst="rect">
            <a:avLst/>
          </a:prstGeom>
        </p:spPr>
        <p:txBody>
          <a:bodyPr>
            <a:noAutofit/>
          </a:bodyPr>
          <a:lstStyle/>
          <a:p>
            <a:pPr algn="ctr">
              <a:spcBef>
                <a:spcPct val="0"/>
              </a:spcBef>
              <a:defRPr/>
            </a:pPr>
            <a:r>
              <a:rPr lang="en-US" sz="4800" dirty="0" smtClean="0">
                <a:latin typeface="Corbel" panose="020B0503020204020204" pitchFamily="34" charset="0"/>
                <a:ea typeface="+mj-ea"/>
                <a:cs typeface="+mj-cs"/>
              </a:rPr>
              <a:t>(Keep things in </a:t>
            </a:r>
            <a:r>
              <a:rPr lang="en-US" sz="4800" b="1" i="1" dirty="0" smtClean="0">
                <a:solidFill>
                  <a:srgbClr val="00B0F0"/>
                </a:solidFill>
                <a:latin typeface="Corbel" panose="020B0503020204020204" pitchFamily="34" charset="0"/>
                <a:ea typeface="+mj-ea"/>
                <a:cs typeface="+mj-cs"/>
              </a:rPr>
              <a:t>perspective</a:t>
            </a:r>
            <a:r>
              <a:rPr lang="en-US" sz="4800" dirty="0" smtClean="0">
                <a:latin typeface="Corbel" panose="020B0503020204020204" pitchFamily="34" charset="0"/>
                <a:ea typeface="+mj-ea"/>
                <a:cs typeface="+mj-cs"/>
              </a:rPr>
              <a:t>.)</a:t>
            </a:r>
            <a:endParaRPr lang="en-US" sz="4800" dirty="0">
              <a:latin typeface="Corbel" panose="020B0503020204020204" pitchFamily="34" charset="0"/>
              <a:ea typeface="+mj-ea"/>
              <a:cs typeface="+mj-cs"/>
            </a:endParaRPr>
          </a:p>
        </p:txBody>
      </p:sp>
    </p:spTree>
    <p:extLst>
      <p:ext uri="{BB962C8B-B14F-4D97-AF65-F5344CB8AC3E}">
        <p14:creationId xmlns:p14="http://schemas.microsoft.com/office/powerpoint/2010/main" val="86238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2774197"/>
            <a:ext cx="7110623" cy="4083803"/>
          </a:xfrm>
          <a:prstGeom prst="rect">
            <a:avLst/>
          </a:prstGeom>
        </p:spPr>
      </p:pic>
      <p:sp>
        <p:nvSpPr>
          <p:cNvPr id="2" name="Rectangle 9"/>
          <p:cNvSpPr txBox="1">
            <a:spLocks noChangeArrowheads="1"/>
          </p:cNvSpPr>
          <p:nvPr/>
        </p:nvSpPr>
        <p:spPr>
          <a:xfrm>
            <a:off x="1384515" y="508410"/>
            <a:ext cx="9422971" cy="3657600"/>
          </a:xfrm>
          <a:prstGeom prst="rect">
            <a:avLst/>
          </a:prstGeom>
        </p:spPr>
        <p:txBody>
          <a:bodyPr/>
          <a:lstStyle/>
          <a:p>
            <a:pPr marR="0" lvl="0" algn="ctr" defTabSz="914400" rtl="0" eaLnBrk="1" fontAlgn="auto" latinLnBrk="0" hangingPunct="1">
              <a:lnSpc>
                <a:spcPct val="150000"/>
              </a:lnSpc>
              <a:spcBef>
                <a:spcPct val="50000"/>
              </a:spcBef>
              <a:spcAft>
                <a:spcPts val="0"/>
              </a:spcAft>
              <a:buClrTx/>
              <a:buSzTx/>
              <a:tabLst/>
              <a:defRPr/>
            </a:pPr>
            <a:r>
              <a:rPr lang="en-US" sz="6600" dirty="0" smtClean="0">
                <a:latin typeface="Corbel" panose="020B0503020204020204" pitchFamily="34" charset="0"/>
              </a:rPr>
              <a:t>Celebrate small victories.</a:t>
            </a:r>
          </a:p>
          <a:p>
            <a:pPr marR="0" lvl="0" algn="ctr" defTabSz="914400" rtl="0" eaLnBrk="1" fontAlgn="auto" latinLnBrk="0" hangingPunct="1">
              <a:spcBef>
                <a:spcPct val="50000"/>
              </a:spcBef>
              <a:spcAft>
                <a:spcPts val="0"/>
              </a:spcAft>
              <a:buClrTx/>
              <a:buSzTx/>
              <a:tabLst/>
              <a:defRPr/>
            </a:pPr>
            <a:r>
              <a:rPr lang="en-US" sz="5400" dirty="0" smtClean="0">
                <a:latin typeface="Corbel" panose="020B0503020204020204" pitchFamily="34" charset="0"/>
              </a:rPr>
              <a:t>Recognize and </a:t>
            </a:r>
            <a:r>
              <a:rPr lang="en-US" sz="5400" b="1" dirty="0" smtClean="0">
                <a:solidFill>
                  <a:srgbClr val="00B0F0"/>
                </a:solidFill>
                <a:latin typeface="Corbel" panose="020B0503020204020204" pitchFamily="34" charset="0"/>
              </a:rPr>
              <a:t>reward progress</a:t>
            </a:r>
            <a:r>
              <a:rPr lang="en-US" sz="5400" dirty="0" smtClean="0">
                <a:latin typeface="Corbel" panose="020B0503020204020204" pitchFamily="34" charset="0"/>
              </a:rPr>
              <a:t>. Don’t wait for perfection.</a:t>
            </a:r>
          </a:p>
        </p:txBody>
      </p:sp>
      <p:sp>
        <p:nvSpPr>
          <p:cNvPr id="4" name="Footer Placeholder 7"/>
          <p:cNvSpPr>
            <a:spLocks noGrp="1"/>
          </p:cNvSpPr>
          <p:nvPr>
            <p:ph type="ftr" sz="quarter" idx="11"/>
          </p:nvPr>
        </p:nvSpPr>
        <p:spPr>
          <a:xfrm>
            <a:off x="4343400" y="6340476"/>
            <a:ext cx="3886200" cy="669925"/>
          </a:xfrm>
        </p:spPr>
        <p:txBody>
          <a:bodyPr/>
          <a:lstStyle/>
          <a:p>
            <a:r>
              <a:rPr lang="en-US" dirty="0" smtClean="0">
                <a:solidFill>
                  <a:schemeClr val="tx1"/>
                </a:solidFill>
              </a:rPr>
              <a:t>Copyright 2017 © The Performance Group Inc</a:t>
            </a:r>
            <a:r>
              <a:rPr lang="en-US" dirty="0" smtClean="0"/>
              <a:t>.</a:t>
            </a:r>
            <a:endParaRPr lang="en-US" dirty="0"/>
          </a:p>
        </p:txBody>
      </p:sp>
    </p:spTree>
    <p:extLst>
      <p:ext uri="{BB962C8B-B14F-4D97-AF65-F5344CB8AC3E}">
        <p14:creationId xmlns:p14="http://schemas.microsoft.com/office/powerpoint/2010/main" val="71520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403" y="2185553"/>
            <a:ext cx="2768709" cy="2731956"/>
          </a:xfrm>
          <a:prstGeom prst="rect">
            <a:avLst/>
          </a:prstGeom>
        </p:spPr>
      </p:pic>
      <p:sp>
        <p:nvSpPr>
          <p:cNvPr id="2" name="Title 1"/>
          <p:cNvSpPr txBox="1">
            <a:spLocks/>
          </p:cNvSpPr>
          <p:nvPr/>
        </p:nvSpPr>
        <p:spPr>
          <a:xfrm>
            <a:off x="1828800" y="408636"/>
            <a:ext cx="8534400" cy="1424847"/>
          </a:xfrm>
          <a:prstGeom prst="rect">
            <a:avLst/>
          </a:prstGeom>
        </p:spPr>
        <p:txBody>
          <a:bodyPr>
            <a:noAutofit/>
          </a:bodyPr>
          <a:lstStyle/>
          <a:p>
            <a:pPr algn="ctr">
              <a:spcBef>
                <a:spcPct val="0"/>
              </a:spcBef>
              <a:defRPr/>
            </a:pPr>
            <a:r>
              <a:rPr lang="en-US" sz="8000" dirty="0" smtClean="0">
                <a:latin typeface="Corbel" panose="020B0503020204020204" pitchFamily="34" charset="0"/>
                <a:ea typeface="+mj-ea"/>
                <a:cs typeface="+mj-cs"/>
              </a:rPr>
              <a:t>Attitude</a:t>
            </a:r>
            <a:endParaRPr lang="en-US" sz="8000" dirty="0">
              <a:latin typeface="Corbel" panose="020B0503020204020204" pitchFamily="34" charset="0"/>
              <a:ea typeface="+mj-ea"/>
              <a:cs typeface="+mj-cs"/>
            </a:endParaRP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sp>
        <p:nvSpPr>
          <p:cNvPr id="25" name="Text Box 7"/>
          <p:cNvSpPr txBox="1">
            <a:spLocks noChangeArrowheads="1"/>
          </p:cNvSpPr>
          <p:nvPr/>
        </p:nvSpPr>
        <p:spPr bwMode="auto">
          <a:xfrm>
            <a:off x="2656114" y="2760545"/>
            <a:ext cx="9318172" cy="1581972"/>
          </a:xfrm>
          <a:prstGeom prst="rect">
            <a:avLst/>
          </a:prstGeom>
          <a:noFill/>
          <a:ln w="9525">
            <a:noFill/>
            <a:miter lim="800000"/>
            <a:headEnd/>
            <a:tailEnd/>
          </a:ln>
          <a:effectLst/>
        </p:spPr>
        <p:txBody>
          <a:bodyPr wrap="square">
            <a:spAutoFit/>
          </a:bodyPr>
          <a:lstStyle/>
          <a:p>
            <a:pPr marL="465138">
              <a:spcBef>
                <a:spcPct val="20000"/>
              </a:spcBef>
              <a:defRPr/>
            </a:pPr>
            <a:r>
              <a:rPr lang="en-US" sz="4400" dirty="0" smtClean="0">
                <a:solidFill>
                  <a:prstClr val="black"/>
                </a:solidFill>
                <a:latin typeface="Corbel" panose="020B0503020204020204" pitchFamily="34" charset="0"/>
                <a:cs typeface="Times New Roman" charset="0"/>
              </a:rPr>
              <a:t>_____________________________</a:t>
            </a:r>
          </a:p>
          <a:p>
            <a:pPr marL="465138">
              <a:spcBef>
                <a:spcPct val="20000"/>
              </a:spcBef>
              <a:defRPr/>
            </a:pPr>
            <a:r>
              <a:rPr lang="en-US" sz="4400" dirty="0" smtClean="0">
                <a:solidFill>
                  <a:prstClr val="black"/>
                </a:solidFill>
                <a:latin typeface="Corbel" panose="020B0503020204020204" pitchFamily="34" charset="0"/>
                <a:cs typeface="Times New Roman" charset="0"/>
              </a:rPr>
              <a:t>_____________________________</a:t>
            </a:r>
          </a:p>
        </p:txBody>
      </p:sp>
    </p:spTree>
    <p:extLst>
      <p:ext uri="{BB962C8B-B14F-4D97-AF65-F5344CB8AC3E}">
        <p14:creationId xmlns:p14="http://schemas.microsoft.com/office/powerpoint/2010/main" val="312723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2"/>
          <p:cNvGrpSpPr/>
          <p:nvPr/>
        </p:nvGrpSpPr>
        <p:grpSpPr>
          <a:xfrm>
            <a:off x="3543300" y="2590800"/>
            <a:ext cx="5105400" cy="2149475"/>
            <a:chOff x="2057400" y="3657600"/>
            <a:chExt cx="5105400" cy="2149475"/>
          </a:xfrm>
        </p:grpSpPr>
        <p:grpSp>
          <p:nvGrpSpPr>
            <p:cNvPr id="4" name="Group 11"/>
            <p:cNvGrpSpPr>
              <a:grpSpLocks/>
            </p:cNvGrpSpPr>
            <p:nvPr/>
          </p:nvGrpSpPr>
          <p:grpSpPr bwMode="auto">
            <a:xfrm>
              <a:off x="2057400" y="3657600"/>
              <a:ext cx="3810000" cy="1200150"/>
              <a:chOff x="1632" y="1824"/>
              <a:chExt cx="1392" cy="756"/>
            </a:xfrm>
          </p:grpSpPr>
          <p:sp>
            <p:nvSpPr>
              <p:cNvPr id="29" name="Text Box 12"/>
              <p:cNvSpPr txBox="1">
                <a:spLocks noChangeArrowheads="1"/>
              </p:cNvSpPr>
              <p:nvPr/>
            </p:nvSpPr>
            <p:spPr bwMode="auto">
              <a:xfrm>
                <a:off x="1632" y="1824"/>
                <a:ext cx="1392" cy="756"/>
              </a:xfrm>
              <a:prstGeom prst="rect">
                <a:avLst/>
              </a:prstGeom>
              <a:noFill/>
              <a:ln w="12700">
                <a:noFill/>
                <a:miter lim="800000"/>
                <a:headEnd type="none" w="sm" len="sm"/>
                <a:tailEnd type="none" w="sm" len="sm"/>
              </a:ln>
            </p:spPr>
            <p:txBody>
              <a:bodyPr>
                <a:spAutoFit/>
              </a:bodyPr>
              <a:lstStyle/>
              <a:p>
                <a:pPr>
                  <a:spcBef>
                    <a:spcPct val="50000"/>
                  </a:spcBef>
                </a:pPr>
                <a:r>
                  <a:rPr lang="en-US" sz="7200" dirty="0">
                    <a:latin typeface="Corbel" panose="020B0503020204020204" pitchFamily="34" charset="0"/>
                  </a:rPr>
                  <a:t>n</a:t>
                </a:r>
                <a:r>
                  <a:rPr lang="en-US" sz="6000" dirty="0"/>
                  <a:t>  - </a:t>
                </a:r>
                <a:r>
                  <a:rPr lang="en-US" sz="7200" dirty="0">
                    <a:latin typeface="Corbel" panose="020B0503020204020204" pitchFamily="34" charset="0"/>
                  </a:rPr>
                  <a:t>n</a:t>
                </a:r>
              </a:p>
            </p:txBody>
          </p:sp>
          <p:sp>
            <p:nvSpPr>
              <p:cNvPr id="30" name="Text Box 13"/>
              <p:cNvSpPr txBox="1">
                <a:spLocks noChangeArrowheads="1"/>
              </p:cNvSpPr>
              <p:nvPr/>
            </p:nvSpPr>
            <p:spPr bwMode="auto">
              <a:xfrm>
                <a:off x="1802" y="1887"/>
                <a:ext cx="192" cy="365"/>
              </a:xfrm>
              <a:prstGeom prst="rect">
                <a:avLst/>
              </a:prstGeom>
              <a:noFill/>
              <a:ln w="12700">
                <a:noFill/>
                <a:miter lim="800000"/>
                <a:headEnd type="none" w="sm" len="sm"/>
                <a:tailEnd type="none" w="sm" len="sm"/>
              </a:ln>
            </p:spPr>
            <p:txBody>
              <a:bodyPr>
                <a:spAutoFit/>
              </a:bodyPr>
              <a:lstStyle/>
              <a:p>
                <a:pPr>
                  <a:spcBef>
                    <a:spcPct val="50000"/>
                  </a:spcBef>
                </a:pPr>
                <a:r>
                  <a:rPr lang="en-US" sz="3200" b="1" dirty="0"/>
                  <a:t>2</a:t>
                </a:r>
              </a:p>
            </p:txBody>
          </p:sp>
        </p:grpSp>
        <p:sp>
          <p:nvSpPr>
            <p:cNvPr id="25" name="Line 14"/>
            <p:cNvSpPr>
              <a:spLocks noChangeShapeType="1"/>
            </p:cNvSpPr>
            <p:nvPr/>
          </p:nvSpPr>
          <p:spPr bwMode="auto">
            <a:xfrm>
              <a:off x="2133600" y="4724400"/>
              <a:ext cx="2057400" cy="0"/>
            </a:xfrm>
            <a:prstGeom prst="line">
              <a:avLst/>
            </a:prstGeom>
            <a:noFill/>
            <a:ln w="38100">
              <a:solidFill>
                <a:schemeClr val="tx1"/>
              </a:solidFill>
              <a:round/>
              <a:headEnd type="none" w="sm" len="sm"/>
              <a:tailEnd type="none" w="sm" len="sm"/>
            </a:ln>
          </p:spPr>
          <p:txBody>
            <a:bodyPr/>
            <a:lstStyle/>
            <a:p>
              <a:endParaRPr lang="en-US"/>
            </a:p>
          </p:txBody>
        </p:sp>
        <p:sp>
          <p:nvSpPr>
            <p:cNvPr id="26" name="Text Box 15"/>
            <p:cNvSpPr txBox="1">
              <a:spLocks noChangeArrowheads="1"/>
            </p:cNvSpPr>
            <p:nvPr/>
          </p:nvSpPr>
          <p:spPr bwMode="auto">
            <a:xfrm>
              <a:off x="2819400" y="4800600"/>
              <a:ext cx="685800" cy="1006475"/>
            </a:xfrm>
            <a:prstGeom prst="rect">
              <a:avLst/>
            </a:prstGeom>
            <a:noFill/>
            <a:ln w="12700">
              <a:noFill/>
              <a:miter lim="800000"/>
              <a:headEnd type="none" w="sm" len="sm"/>
              <a:tailEnd type="none" w="sm" len="sm"/>
            </a:ln>
          </p:spPr>
          <p:txBody>
            <a:bodyPr>
              <a:spAutoFit/>
            </a:bodyPr>
            <a:lstStyle/>
            <a:p>
              <a:pPr>
                <a:spcBef>
                  <a:spcPct val="50000"/>
                </a:spcBef>
              </a:pPr>
              <a:r>
                <a:rPr lang="en-US" sz="6000"/>
                <a:t>2</a:t>
              </a:r>
            </a:p>
          </p:txBody>
        </p:sp>
        <p:sp>
          <p:nvSpPr>
            <p:cNvPr id="27" name="Text Box 16"/>
            <p:cNvSpPr txBox="1">
              <a:spLocks noChangeArrowheads="1"/>
            </p:cNvSpPr>
            <p:nvPr/>
          </p:nvSpPr>
          <p:spPr bwMode="auto">
            <a:xfrm>
              <a:off x="4495797" y="4267200"/>
              <a:ext cx="1066800" cy="762000"/>
            </a:xfrm>
            <a:prstGeom prst="rect">
              <a:avLst/>
            </a:prstGeom>
            <a:noFill/>
            <a:ln w="12700">
              <a:noFill/>
              <a:miter lim="800000"/>
              <a:headEnd type="none" w="sm" len="sm"/>
              <a:tailEnd type="none" w="sm" len="sm"/>
            </a:ln>
          </p:spPr>
          <p:txBody>
            <a:bodyPr>
              <a:spAutoFit/>
            </a:bodyPr>
            <a:lstStyle/>
            <a:p>
              <a:pPr>
                <a:spcBef>
                  <a:spcPct val="50000"/>
                </a:spcBef>
              </a:pPr>
              <a:r>
                <a:rPr lang="en-US" sz="4400" dirty="0"/>
                <a:t>=</a:t>
              </a:r>
            </a:p>
          </p:txBody>
        </p:sp>
        <p:sp>
          <p:nvSpPr>
            <p:cNvPr id="28" name="Line 17"/>
            <p:cNvSpPr>
              <a:spLocks noChangeShapeType="1"/>
            </p:cNvSpPr>
            <p:nvPr/>
          </p:nvSpPr>
          <p:spPr bwMode="auto">
            <a:xfrm>
              <a:off x="5638800" y="5181600"/>
              <a:ext cx="1524000" cy="0"/>
            </a:xfrm>
            <a:prstGeom prst="line">
              <a:avLst/>
            </a:prstGeom>
            <a:noFill/>
            <a:ln w="38100">
              <a:solidFill>
                <a:srgbClr val="FFFFFF"/>
              </a:solidFill>
              <a:round/>
              <a:headEnd type="none" w="sm" len="sm"/>
              <a:tailEnd type="none" w="sm" len="sm"/>
            </a:ln>
          </p:spPr>
          <p:txBody>
            <a:bodyPr/>
            <a:lstStyle/>
            <a:p>
              <a:endParaRPr lang="en-US"/>
            </a:p>
          </p:txBody>
        </p:sp>
      </p:grpSp>
      <p:sp>
        <p:nvSpPr>
          <p:cNvPr id="2" name="Title 1"/>
          <p:cNvSpPr txBox="1">
            <a:spLocks/>
          </p:cNvSpPr>
          <p:nvPr/>
        </p:nvSpPr>
        <p:spPr>
          <a:xfrm>
            <a:off x="1828800" y="408637"/>
            <a:ext cx="8534400" cy="762000"/>
          </a:xfrm>
          <a:prstGeom prst="rect">
            <a:avLst/>
          </a:prstGeom>
        </p:spPr>
        <p:txBody>
          <a:bodyPr>
            <a:noAutofit/>
          </a:bodyPr>
          <a:lstStyle/>
          <a:p>
            <a:pPr algn="ctr">
              <a:spcBef>
                <a:spcPct val="0"/>
              </a:spcBef>
              <a:defRPr/>
            </a:pPr>
            <a:r>
              <a:rPr lang="en-US" sz="8000" dirty="0">
                <a:latin typeface="Corbel" panose="020B0503020204020204" pitchFamily="34" charset="0"/>
                <a:ea typeface="+mj-ea"/>
                <a:cs typeface="+mj-cs"/>
              </a:rPr>
              <a:t>Relationships</a:t>
            </a: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pic>
        <p:nvPicPr>
          <p:cNvPr id="12290" name="Picture 2" descr="https://encrypted-tbn0.gstatic.com/images?q=tbn:ANd9GcSDFCKmYO4ntwvBz7pUft40zTQ8WO7WkntN9bCxL3kIfu4G9pJo"/>
          <p:cNvPicPr>
            <a:picLocks noChangeAspect="1" noChangeArrowheads="1"/>
          </p:cNvPicPr>
          <p:nvPr/>
        </p:nvPicPr>
        <p:blipFill>
          <a:blip r:embed="rId2" cstate="print"/>
          <a:srcRect/>
          <a:stretch>
            <a:fillRect/>
          </a:stretch>
        </p:blipFill>
        <p:spPr bwMode="auto">
          <a:xfrm>
            <a:off x="6819901" y="2590799"/>
            <a:ext cx="2047875" cy="2228850"/>
          </a:xfrm>
          <a:prstGeom prst="rect">
            <a:avLst/>
          </a:prstGeom>
          <a:noFill/>
        </p:spPr>
      </p:pic>
      <p:sp>
        <p:nvSpPr>
          <p:cNvPr id="22" name="Text Box 3"/>
          <p:cNvSpPr txBox="1">
            <a:spLocks noChangeArrowheads="1"/>
          </p:cNvSpPr>
          <p:nvPr/>
        </p:nvSpPr>
        <p:spPr bwMode="auto">
          <a:xfrm>
            <a:off x="0" y="5726668"/>
            <a:ext cx="12192000" cy="523220"/>
          </a:xfrm>
          <a:prstGeom prst="rect">
            <a:avLst/>
          </a:prstGeom>
          <a:noFill/>
          <a:ln w="9525">
            <a:noFill/>
            <a:miter lim="800000"/>
            <a:headEnd/>
            <a:tailEnd/>
          </a:ln>
        </p:spPr>
        <p:txBody>
          <a:bodyPr wrap="square">
            <a:spAutoFit/>
          </a:bodyPr>
          <a:lstStyle/>
          <a:p>
            <a:pPr algn="ctr">
              <a:spcBef>
                <a:spcPct val="50000"/>
              </a:spcBef>
            </a:pPr>
            <a:r>
              <a:rPr lang="en-US" sz="2800" dirty="0">
                <a:latin typeface="Corbel" panose="020B0503020204020204" pitchFamily="34" charset="0"/>
              </a:rPr>
              <a:t>How many “relationships” are there in your community?</a:t>
            </a:r>
          </a:p>
        </p:txBody>
      </p:sp>
    </p:spTree>
    <p:extLst>
      <p:ext uri="{BB962C8B-B14F-4D97-AF65-F5344CB8AC3E}">
        <p14:creationId xmlns:p14="http://schemas.microsoft.com/office/powerpoint/2010/main" val="13263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16" y="2185553"/>
            <a:ext cx="2768709" cy="2731956"/>
          </a:xfrm>
          <a:prstGeom prst="rect">
            <a:avLst/>
          </a:prstGeom>
        </p:spPr>
      </p:pic>
      <p:sp>
        <p:nvSpPr>
          <p:cNvPr id="2" name="Title 1"/>
          <p:cNvSpPr txBox="1">
            <a:spLocks/>
          </p:cNvSpPr>
          <p:nvPr/>
        </p:nvSpPr>
        <p:spPr>
          <a:xfrm>
            <a:off x="1828800" y="408636"/>
            <a:ext cx="8534400" cy="1424847"/>
          </a:xfrm>
          <a:prstGeom prst="rect">
            <a:avLst/>
          </a:prstGeom>
        </p:spPr>
        <p:txBody>
          <a:bodyPr>
            <a:noAutofit/>
          </a:bodyPr>
          <a:lstStyle/>
          <a:p>
            <a:pPr algn="ctr">
              <a:spcBef>
                <a:spcPct val="0"/>
              </a:spcBef>
              <a:defRPr/>
            </a:pPr>
            <a:r>
              <a:rPr lang="en-US" sz="8000" dirty="0" smtClean="0">
                <a:latin typeface="Corbel" panose="020B0503020204020204" pitchFamily="34" charset="0"/>
                <a:ea typeface="+mj-ea"/>
                <a:cs typeface="+mj-cs"/>
              </a:rPr>
              <a:t>Engagement</a:t>
            </a:r>
            <a:endParaRPr lang="en-US" sz="8000" dirty="0">
              <a:latin typeface="Corbel" panose="020B0503020204020204" pitchFamily="34" charset="0"/>
              <a:ea typeface="+mj-ea"/>
              <a:cs typeface="+mj-cs"/>
            </a:endParaRPr>
          </a:p>
        </p:txBody>
      </p:sp>
      <p:sp>
        <p:nvSpPr>
          <p:cNvPr id="18" name="Footer Placeholder 8"/>
          <p:cNvSpPr>
            <a:spLocks noGrp="1"/>
          </p:cNvSpPr>
          <p:nvPr>
            <p:ph type="ftr" sz="quarter" idx="11"/>
          </p:nvPr>
        </p:nvSpPr>
        <p:spPr>
          <a:xfrm>
            <a:off x="4800600" y="6416676"/>
            <a:ext cx="2895600" cy="365125"/>
          </a:xfrm>
        </p:spPr>
        <p:txBody>
          <a:bodyPr/>
          <a:lstStyle/>
          <a:p>
            <a:r>
              <a:rPr lang="en-US" dirty="0" smtClean="0"/>
              <a:t>www.ThePerformanceGroupInc.com</a:t>
            </a:r>
            <a:endParaRPr lang="en-US" dirty="0"/>
          </a:p>
        </p:txBody>
      </p:sp>
      <p:sp>
        <p:nvSpPr>
          <p:cNvPr id="25" name="Text Box 7"/>
          <p:cNvSpPr txBox="1">
            <a:spLocks noChangeArrowheads="1"/>
          </p:cNvSpPr>
          <p:nvPr/>
        </p:nvSpPr>
        <p:spPr bwMode="auto">
          <a:xfrm>
            <a:off x="2875750" y="2354280"/>
            <a:ext cx="9318172" cy="2394502"/>
          </a:xfrm>
          <a:prstGeom prst="rect">
            <a:avLst/>
          </a:prstGeom>
          <a:noFill/>
          <a:ln w="9525">
            <a:noFill/>
            <a:miter lim="800000"/>
            <a:headEnd/>
            <a:tailEnd/>
          </a:ln>
          <a:effectLst/>
        </p:spPr>
        <p:txBody>
          <a:bodyPr wrap="square">
            <a:spAutoFit/>
          </a:bodyPr>
          <a:lstStyle/>
          <a:p>
            <a:pPr>
              <a:spcBef>
                <a:spcPct val="20000"/>
              </a:spcBef>
              <a:defRPr/>
            </a:pPr>
            <a:r>
              <a:rPr lang="en-US" sz="4400" dirty="0" smtClean="0">
                <a:solidFill>
                  <a:prstClr val="black"/>
                </a:solidFill>
                <a:latin typeface="Corbel" panose="020B0503020204020204" pitchFamily="34" charset="0"/>
                <a:cs typeface="Times New Roman" charset="0"/>
              </a:rPr>
              <a:t>____________________________</a:t>
            </a:r>
          </a:p>
          <a:p>
            <a:pPr>
              <a:spcBef>
                <a:spcPct val="20000"/>
              </a:spcBef>
              <a:defRPr/>
            </a:pPr>
            <a:r>
              <a:rPr lang="en-US" sz="4400" dirty="0" smtClean="0">
                <a:solidFill>
                  <a:prstClr val="black"/>
                </a:solidFill>
                <a:latin typeface="Corbel" panose="020B0503020204020204" pitchFamily="34" charset="0"/>
                <a:cs typeface="Times New Roman" charset="0"/>
              </a:rPr>
              <a:t>____________________________</a:t>
            </a:r>
          </a:p>
          <a:p>
            <a:pPr>
              <a:spcBef>
                <a:spcPct val="20000"/>
              </a:spcBef>
              <a:defRPr/>
            </a:pPr>
            <a:r>
              <a:rPr lang="en-US" sz="4400" dirty="0" smtClean="0">
                <a:solidFill>
                  <a:prstClr val="black"/>
                </a:solidFill>
                <a:latin typeface="Corbel" panose="020B0503020204020204" pitchFamily="34" charset="0"/>
                <a:cs typeface="Times New Roman" charset="0"/>
              </a:rPr>
              <a:t>____________________________</a:t>
            </a:r>
          </a:p>
        </p:txBody>
      </p:sp>
    </p:spTree>
    <p:extLst>
      <p:ext uri="{BB962C8B-B14F-4D97-AF65-F5344CB8AC3E}">
        <p14:creationId xmlns:p14="http://schemas.microsoft.com/office/powerpoint/2010/main" val="181805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733" y="407076"/>
            <a:ext cx="11157221" cy="1015663"/>
          </a:xfrm>
          <a:prstGeom prst="rect">
            <a:avLst/>
          </a:prstGeom>
        </p:spPr>
        <p:txBody>
          <a:bodyPr wrap="none">
            <a:spAutoFit/>
          </a:bodyPr>
          <a:lstStyle/>
          <a:p>
            <a:r>
              <a:rPr lang="en-US" sz="6000" dirty="0">
                <a:latin typeface="Corbel" panose="020B0503020204020204" pitchFamily="34" charset="0"/>
              </a:rPr>
              <a:t>Symptoms of the “</a:t>
            </a:r>
            <a:r>
              <a:rPr lang="en-US" sz="6000" b="1" dirty="0">
                <a:solidFill>
                  <a:srgbClr val="C00000"/>
                </a:solidFill>
                <a:latin typeface="Corbel" panose="020B0503020204020204" pitchFamily="34" charset="0"/>
              </a:rPr>
              <a:t>At Risk</a:t>
            </a:r>
            <a:r>
              <a:rPr lang="en-US" sz="6000" dirty="0">
                <a:latin typeface="Corbel" panose="020B0503020204020204" pitchFamily="34" charset="0"/>
              </a:rPr>
              <a:t>” Leader</a:t>
            </a:r>
          </a:p>
        </p:txBody>
      </p:sp>
    </p:spTree>
    <p:extLst>
      <p:ext uri="{BB962C8B-B14F-4D97-AF65-F5344CB8AC3E}">
        <p14:creationId xmlns:p14="http://schemas.microsoft.com/office/powerpoint/2010/main" val="1796268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93771"/>
            <a:ext cx="12192000" cy="1446550"/>
          </a:xfrm>
          <a:prstGeom prst="rect">
            <a:avLst/>
          </a:prstGeom>
          <a:noFill/>
        </p:spPr>
        <p:txBody>
          <a:bodyPr wrap="square" rtlCol="0">
            <a:spAutoFit/>
          </a:bodyPr>
          <a:lstStyle/>
          <a:p>
            <a:pPr algn="ctr"/>
            <a:r>
              <a:rPr lang="en-US" sz="8800" dirty="0" smtClean="0">
                <a:latin typeface="Corbel" panose="020B0503020204020204" pitchFamily="34" charset="0"/>
              </a:rPr>
              <a:t>COACHING</a:t>
            </a:r>
          </a:p>
        </p:txBody>
      </p:sp>
      <p:sp>
        <p:nvSpPr>
          <p:cNvPr id="5" name="Footer Placeholder 1"/>
          <p:cNvSpPr>
            <a:spLocks noGrp="1"/>
          </p:cNvSpPr>
          <p:nvPr>
            <p:ph type="ftr" sz="quarter" idx="11"/>
          </p:nvPr>
        </p:nvSpPr>
        <p:spPr>
          <a:xfrm>
            <a:off x="4152900" y="6347012"/>
            <a:ext cx="3886200" cy="380941"/>
          </a:xfrm>
        </p:spPr>
        <p:txBody>
          <a:bodyPr/>
          <a:lstStyle/>
          <a:p>
            <a:r>
              <a:rPr lang="en-US" dirty="0" smtClean="0">
                <a:solidFill>
                  <a:schemeClr val="tx1"/>
                </a:solidFill>
              </a:rPr>
              <a:t>Copyright 2017 © The Performance Group, Inc.</a:t>
            </a:r>
            <a:endParaRPr lang="en-US"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146" y="2459628"/>
            <a:ext cx="5535801" cy="3219803"/>
          </a:xfrm>
          <a:prstGeom prst="rect">
            <a:avLst/>
          </a:prstGeom>
        </p:spPr>
      </p:pic>
    </p:spTree>
    <p:extLst>
      <p:ext uri="{BB962C8B-B14F-4D97-AF65-F5344CB8AC3E}">
        <p14:creationId xmlns:p14="http://schemas.microsoft.com/office/powerpoint/2010/main" val="16733958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457200"/>
            <a:ext cx="12192000" cy="128111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smtClean="0">
                <a:latin typeface="Corbel" panose="020B0503020204020204" pitchFamily="34" charset="0"/>
              </a:rPr>
              <a:t>COACHING  -  5</a:t>
            </a:r>
            <a:r>
              <a:rPr lang="en-US" sz="6000" b="1" i="1" dirty="0" smtClean="0">
                <a:latin typeface="Corbel" panose="020B0503020204020204" pitchFamily="34" charset="0"/>
              </a:rPr>
              <a:t> </a:t>
            </a:r>
            <a:r>
              <a:rPr lang="en-US" sz="6000" b="1" dirty="0" smtClean="0">
                <a:latin typeface="Corbel" panose="020B0503020204020204" pitchFamily="34" charset="0"/>
              </a:rPr>
              <a:t>Critical Skills</a:t>
            </a:r>
          </a:p>
        </p:txBody>
      </p:sp>
      <p:sp>
        <p:nvSpPr>
          <p:cNvPr id="3" name="Rectangle 2"/>
          <p:cNvSpPr/>
          <p:nvPr/>
        </p:nvSpPr>
        <p:spPr>
          <a:xfrm>
            <a:off x="1779898" y="1738313"/>
            <a:ext cx="10412102" cy="4401205"/>
          </a:xfrm>
          <a:prstGeom prst="rect">
            <a:avLst/>
          </a:prstGeom>
        </p:spPr>
        <p:txBody>
          <a:bodyPr wrap="square">
            <a:spAutoFit/>
          </a:bodyPr>
          <a:lstStyle/>
          <a:p>
            <a:pPr marL="346075" indent="-346075">
              <a:spcBef>
                <a:spcPct val="50000"/>
              </a:spcBef>
            </a:pPr>
            <a:r>
              <a:rPr lang="en-US" sz="4000" dirty="0">
                <a:latin typeface="Corbel" panose="020B0503020204020204" pitchFamily="34" charset="0"/>
              </a:rPr>
              <a:t>1 - Convey your positive </a:t>
            </a:r>
            <a:r>
              <a:rPr lang="en-US" sz="4000" dirty="0" smtClean="0">
                <a:latin typeface="Corbel" panose="020B0503020204020204" pitchFamily="34" charset="0"/>
              </a:rPr>
              <a:t>intent</a:t>
            </a:r>
            <a:endParaRPr lang="en-US" sz="4000" dirty="0">
              <a:latin typeface="Corbel" panose="020B0503020204020204" pitchFamily="34" charset="0"/>
            </a:endParaRPr>
          </a:p>
          <a:p>
            <a:pPr marL="346075" indent="-346075">
              <a:spcBef>
                <a:spcPct val="50000"/>
              </a:spcBef>
            </a:pPr>
            <a:r>
              <a:rPr lang="en-US" sz="4000" dirty="0">
                <a:latin typeface="Corbel" panose="020B0503020204020204" pitchFamily="34" charset="0"/>
              </a:rPr>
              <a:t>2 - Describe the specific </a:t>
            </a:r>
            <a:r>
              <a:rPr lang="en-US" sz="4000" dirty="0" smtClean="0">
                <a:latin typeface="Corbel" panose="020B0503020204020204" pitchFamily="34" charset="0"/>
              </a:rPr>
              <a:t>behavior</a:t>
            </a:r>
          </a:p>
          <a:p>
            <a:pPr marL="346075" indent="-346075">
              <a:spcBef>
                <a:spcPct val="50000"/>
              </a:spcBef>
            </a:pPr>
            <a:r>
              <a:rPr lang="en-US" sz="4000" dirty="0" smtClean="0">
                <a:latin typeface="Corbel" panose="020B0503020204020204" pitchFamily="34" charset="0"/>
              </a:rPr>
              <a:t>3 </a:t>
            </a:r>
            <a:r>
              <a:rPr lang="en-US" sz="4000" dirty="0">
                <a:latin typeface="Corbel" panose="020B0503020204020204" pitchFamily="34" charset="0"/>
              </a:rPr>
              <a:t>- State the impact of the behavior or </a:t>
            </a:r>
            <a:r>
              <a:rPr lang="en-US" sz="4000" dirty="0" smtClean="0">
                <a:latin typeface="Corbel" panose="020B0503020204020204" pitchFamily="34" charset="0"/>
              </a:rPr>
              <a:t>action</a:t>
            </a:r>
            <a:endParaRPr lang="en-US" sz="4000" dirty="0">
              <a:latin typeface="Corbel" panose="020B0503020204020204" pitchFamily="34" charset="0"/>
            </a:endParaRPr>
          </a:p>
          <a:p>
            <a:pPr marL="346075" indent="-346075">
              <a:spcBef>
                <a:spcPct val="50000"/>
              </a:spcBef>
            </a:pPr>
            <a:r>
              <a:rPr lang="en-US" sz="4000" dirty="0">
                <a:latin typeface="Corbel" panose="020B0503020204020204" pitchFamily="34" charset="0"/>
              </a:rPr>
              <a:t>4 - Ask the other person to </a:t>
            </a:r>
            <a:r>
              <a:rPr lang="en-US" sz="4000" dirty="0" smtClean="0">
                <a:latin typeface="Corbel" panose="020B0503020204020204" pitchFamily="34" charset="0"/>
              </a:rPr>
              <a:t>respond</a:t>
            </a:r>
            <a:endParaRPr lang="en-US" sz="4000" dirty="0">
              <a:latin typeface="Corbel" panose="020B0503020204020204" pitchFamily="34" charset="0"/>
            </a:endParaRPr>
          </a:p>
          <a:p>
            <a:pPr marL="346075" indent="-346075">
              <a:spcBef>
                <a:spcPct val="50000"/>
              </a:spcBef>
            </a:pPr>
            <a:r>
              <a:rPr lang="en-US" sz="4000" dirty="0">
                <a:latin typeface="Corbel" panose="020B0503020204020204" pitchFamily="34" charset="0"/>
              </a:rPr>
              <a:t>5 - Focus the discussion on solutions</a:t>
            </a:r>
          </a:p>
        </p:txBody>
      </p:sp>
    </p:spTree>
    <p:extLst>
      <p:ext uri="{BB962C8B-B14F-4D97-AF65-F5344CB8AC3E}">
        <p14:creationId xmlns:p14="http://schemas.microsoft.com/office/powerpoint/2010/main" val="318030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6000" dirty="0" smtClean="0">
                <a:latin typeface="Corbel" panose="020B0503020204020204" pitchFamily="34" charset="0"/>
              </a:rPr>
              <a:t>1 - Convey </a:t>
            </a:r>
            <a:r>
              <a:rPr lang="en-US" sz="6000" dirty="0">
                <a:latin typeface="Corbel" panose="020B0503020204020204" pitchFamily="34" charset="0"/>
              </a:rPr>
              <a:t>your positive intent</a:t>
            </a: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1" y="1794886"/>
            <a:ext cx="12191999" cy="27233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lnSpc>
                <a:spcPct val="150000"/>
              </a:lnSpc>
              <a:spcBef>
                <a:spcPct val="0"/>
              </a:spcBef>
              <a:spcAft>
                <a:spcPts val="1000"/>
              </a:spcAft>
            </a:pPr>
            <a:r>
              <a:rPr lang="en-US" sz="3200" dirty="0" smtClean="0">
                <a:solidFill>
                  <a:schemeClr val="tx1">
                    <a:lumMod val="85000"/>
                    <a:lumOff val="15000"/>
                  </a:schemeClr>
                </a:solidFill>
                <a:latin typeface="Corbel" panose="020B0503020204020204" pitchFamily="34" charset="0"/>
                <a:ea typeface="+mj-ea"/>
                <a:cs typeface="+mj-cs"/>
              </a:rPr>
              <a:t>“One of our goals here at ABC is to…” </a:t>
            </a:r>
          </a:p>
          <a:p>
            <a:pPr algn="ctr" fontAlgn="base">
              <a:lnSpc>
                <a:spcPct val="150000"/>
              </a:lnSpc>
              <a:spcBef>
                <a:spcPct val="0"/>
              </a:spcBef>
              <a:spcAft>
                <a:spcPts val="1000"/>
              </a:spcAft>
            </a:pPr>
            <a:r>
              <a:rPr lang="en-US" sz="3200" dirty="0" smtClean="0">
                <a:solidFill>
                  <a:schemeClr val="tx1">
                    <a:lumMod val="85000"/>
                    <a:lumOff val="15000"/>
                  </a:schemeClr>
                </a:solidFill>
                <a:latin typeface="Corbel" panose="020B0503020204020204" pitchFamily="34" charset="0"/>
                <a:ea typeface="+mj-ea"/>
                <a:cs typeface="+mj-cs"/>
              </a:rPr>
              <a:t>“For </a:t>
            </a:r>
            <a:r>
              <a:rPr lang="en-US" sz="3200" dirty="0">
                <a:solidFill>
                  <a:schemeClr val="tx1">
                    <a:lumMod val="85000"/>
                    <a:lumOff val="15000"/>
                  </a:schemeClr>
                </a:solidFill>
                <a:latin typeface="Corbel" panose="020B0503020204020204" pitchFamily="34" charset="0"/>
                <a:ea typeface="+mj-ea"/>
                <a:cs typeface="+mj-cs"/>
              </a:rPr>
              <a:t>our team to function at a high </a:t>
            </a:r>
            <a:r>
              <a:rPr lang="en-US" sz="3200" dirty="0" smtClean="0">
                <a:solidFill>
                  <a:schemeClr val="tx1">
                    <a:lumMod val="85000"/>
                    <a:lumOff val="15000"/>
                  </a:schemeClr>
                </a:solidFill>
                <a:latin typeface="Corbel" panose="020B0503020204020204" pitchFamily="34" charset="0"/>
                <a:ea typeface="+mj-ea"/>
                <a:cs typeface="+mj-cs"/>
              </a:rPr>
              <a:t>level…”</a:t>
            </a:r>
          </a:p>
          <a:p>
            <a:pPr algn="ctr" fontAlgn="base">
              <a:lnSpc>
                <a:spcPct val="150000"/>
              </a:lnSpc>
              <a:spcBef>
                <a:spcPct val="0"/>
              </a:spcBef>
              <a:spcAft>
                <a:spcPts val="1000"/>
              </a:spcAft>
            </a:pPr>
            <a:r>
              <a:rPr lang="en-US" sz="3200" dirty="0" smtClean="0">
                <a:solidFill>
                  <a:schemeClr val="tx1">
                    <a:lumMod val="85000"/>
                    <a:lumOff val="15000"/>
                  </a:schemeClr>
                </a:solidFill>
                <a:latin typeface="Corbel" panose="020B0503020204020204" pitchFamily="34" charset="0"/>
                <a:ea typeface="+mj-ea"/>
                <a:cs typeface="+mj-cs"/>
              </a:rPr>
              <a:t>“It is really important that each member of the team understands…”</a:t>
            </a:r>
          </a:p>
          <a:p>
            <a:pPr fontAlgn="base">
              <a:spcBef>
                <a:spcPct val="0"/>
              </a:spcBef>
              <a:spcAft>
                <a:spcPct val="0"/>
              </a:spcAft>
            </a:pPr>
            <a:endParaRPr lang="en-US"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275735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uiExpand="1"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6000" dirty="0">
                <a:latin typeface="Corbel" panose="020B0503020204020204" pitchFamily="34" charset="0"/>
              </a:rPr>
              <a:t>2</a:t>
            </a:r>
            <a:r>
              <a:rPr lang="en-US" sz="6000" dirty="0" smtClean="0">
                <a:latin typeface="Corbel" panose="020B0503020204020204" pitchFamily="34" charset="0"/>
              </a:rPr>
              <a:t> – Describe the specific behavior</a:t>
            </a:r>
            <a:endParaRPr lang="en-US" sz="6000" dirty="0">
              <a:latin typeface="Corbel" panose="020B0503020204020204" pitchFamily="34" charset="0"/>
            </a:endParaRP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1" y="1813856"/>
            <a:ext cx="12191999" cy="25211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lnSpc>
                <a:spcPct val="150000"/>
              </a:lnSpc>
            </a:pPr>
            <a:r>
              <a:rPr lang="en-US" sz="3200" dirty="0">
                <a:solidFill>
                  <a:schemeClr val="tx1">
                    <a:lumMod val="85000"/>
                    <a:lumOff val="15000"/>
                  </a:schemeClr>
                </a:solidFill>
                <a:latin typeface="ITC Avant Garde Gothic" pitchFamily="34" charset="0"/>
              </a:rPr>
              <a:t>“This morning (afternoon) I noticed</a:t>
            </a:r>
            <a:r>
              <a:rPr lang="en-US" sz="3200" dirty="0" smtClean="0">
                <a:solidFill>
                  <a:schemeClr val="tx1">
                    <a:lumMod val="85000"/>
                    <a:lumOff val="15000"/>
                  </a:schemeClr>
                </a:solidFill>
                <a:latin typeface="ITC Avant Garde Gothic" pitchFamily="34" charset="0"/>
              </a:rPr>
              <a:t>…”</a:t>
            </a:r>
          </a:p>
          <a:p>
            <a:pPr algn="ctr">
              <a:lnSpc>
                <a:spcPct val="150000"/>
              </a:lnSpc>
            </a:pPr>
            <a:r>
              <a:rPr lang="en-US" sz="3200" dirty="0" smtClean="0">
                <a:solidFill>
                  <a:schemeClr val="tx1">
                    <a:lumMod val="85000"/>
                    <a:lumOff val="15000"/>
                  </a:schemeClr>
                </a:solidFill>
                <a:latin typeface="ITC Avant Garde Gothic" pitchFamily="34" charset="0"/>
              </a:rPr>
              <a:t>“</a:t>
            </a:r>
            <a:r>
              <a:rPr lang="en-US" sz="3200" dirty="0">
                <a:solidFill>
                  <a:schemeClr val="tx1">
                    <a:lumMod val="85000"/>
                    <a:lumOff val="15000"/>
                  </a:schemeClr>
                </a:solidFill>
                <a:latin typeface="ITC Avant Garde Gothic" pitchFamily="34" charset="0"/>
              </a:rPr>
              <a:t>It surprised me to see</a:t>
            </a:r>
            <a:r>
              <a:rPr lang="en-US" sz="3200" dirty="0" smtClean="0">
                <a:solidFill>
                  <a:schemeClr val="tx1">
                    <a:lumMod val="85000"/>
                    <a:lumOff val="15000"/>
                  </a:schemeClr>
                </a:solidFill>
                <a:latin typeface="ITC Avant Garde Gothic" pitchFamily="34" charset="0"/>
              </a:rPr>
              <a:t>…”</a:t>
            </a:r>
          </a:p>
          <a:p>
            <a:pPr algn="ctr">
              <a:lnSpc>
                <a:spcPct val="150000"/>
              </a:lnSpc>
            </a:pPr>
            <a:r>
              <a:rPr lang="en-US" sz="3200" dirty="0" smtClean="0">
                <a:solidFill>
                  <a:schemeClr val="tx1">
                    <a:lumMod val="85000"/>
                    <a:lumOff val="15000"/>
                  </a:schemeClr>
                </a:solidFill>
                <a:latin typeface="ITC Avant Garde Gothic" pitchFamily="34" charset="0"/>
              </a:rPr>
              <a:t>“</a:t>
            </a:r>
            <a:r>
              <a:rPr lang="en-US" sz="3200" dirty="0">
                <a:solidFill>
                  <a:schemeClr val="tx1">
                    <a:lumMod val="85000"/>
                    <a:lumOff val="15000"/>
                  </a:schemeClr>
                </a:solidFill>
                <a:latin typeface="ITC Avant Garde Gothic" pitchFamily="34" charset="0"/>
              </a:rPr>
              <a:t>I was disappointed to see</a:t>
            </a:r>
            <a:r>
              <a:rPr lang="en-US" sz="3200" dirty="0" smtClean="0">
                <a:solidFill>
                  <a:schemeClr val="tx1">
                    <a:lumMod val="85000"/>
                    <a:lumOff val="15000"/>
                  </a:schemeClr>
                </a:solidFill>
                <a:latin typeface="ITC Avant Garde Gothic" pitchFamily="34" charset="0"/>
              </a:rPr>
              <a:t>…”</a:t>
            </a:r>
            <a:endParaRPr lang="en-US"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334167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uiExpand="1"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5400" dirty="0" smtClean="0">
                <a:latin typeface="Corbel" panose="020B0503020204020204" pitchFamily="34" charset="0"/>
              </a:rPr>
              <a:t>3 – Explain the impact of the behavior</a:t>
            </a:r>
            <a:endParaRPr lang="en-US" sz="5400" dirty="0">
              <a:latin typeface="Corbel" panose="020B0503020204020204" pitchFamily="34" charset="0"/>
            </a:endParaRP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1" y="2002114"/>
            <a:ext cx="12191999" cy="25211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3200" dirty="0">
                <a:solidFill>
                  <a:schemeClr val="tx1">
                    <a:lumMod val="85000"/>
                    <a:lumOff val="15000"/>
                  </a:schemeClr>
                </a:solidFill>
                <a:latin typeface="ITC Avant Garde Gothic" pitchFamily="34" charset="0"/>
              </a:rPr>
              <a:t>“I’m concerned </a:t>
            </a:r>
            <a:r>
              <a:rPr lang="en-US" sz="3200" dirty="0" smtClean="0">
                <a:solidFill>
                  <a:schemeClr val="tx1">
                    <a:lumMod val="85000"/>
                    <a:lumOff val="15000"/>
                  </a:schemeClr>
                </a:solidFill>
                <a:latin typeface="ITC Avant Garde Gothic" pitchFamily="34" charset="0"/>
              </a:rPr>
              <a:t>…”</a:t>
            </a:r>
          </a:p>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a:t>
            </a:r>
            <a:r>
              <a:rPr lang="en-US" sz="3200" dirty="0">
                <a:solidFill>
                  <a:schemeClr val="tx1">
                    <a:lumMod val="85000"/>
                    <a:lumOff val="15000"/>
                  </a:schemeClr>
                </a:solidFill>
                <a:latin typeface="ITC Avant Garde Gothic" pitchFamily="34" charset="0"/>
              </a:rPr>
              <a:t>I’m worried </a:t>
            </a:r>
            <a:r>
              <a:rPr lang="en-US" sz="3200" dirty="0" smtClean="0">
                <a:solidFill>
                  <a:schemeClr val="tx1">
                    <a:lumMod val="85000"/>
                    <a:lumOff val="15000"/>
                  </a:schemeClr>
                </a:solidFill>
                <a:latin typeface="ITC Avant Garde Gothic" pitchFamily="34" charset="0"/>
              </a:rPr>
              <a:t>that…” </a:t>
            </a:r>
          </a:p>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a:t>
            </a:r>
            <a:r>
              <a:rPr lang="en-US" sz="3200" dirty="0">
                <a:solidFill>
                  <a:schemeClr val="tx1">
                    <a:lumMod val="85000"/>
                    <a:lumOff val="15000"/>
                  </a:schemeClr>
                </a:solidFill>
                <a:latin typeface="ITC Avant Garde Gothic" pitchFamily="34" charset="0"/>
              </a:rPr>
              <a:t>It isn’t fair to the other members on the team…”</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337316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uiExpand="1"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5400" dirty="0">
                <a:latin typeface="Corbel" panose="020B0503020204020204" pitchFamily="34" charset="0"/>
              </a:rPr>
              <a:t>4</a:t>
            </a:r>
            <a:r>
              <a:rPr lang="en-US" sz="5400" dirty="0" smtClean="0">
                <a:latin typeface="Corbel" panose="020B0503020204020204" pitchFamily="34" charset="0"/>
              </a:rPr>
              <a:t> – Ask the other person to respond</a:t>
            </a:r>
            <a:endParaRPr lang="en-US" sz="5400" dirty="0">
              <a:latin typeface="Corbel" panose="020B0503020204020204" pitchFamily="34" charset="0"/>
            </a:endParaRP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1" y="2271054"/>
            <a:ext cx="12191999" cy="25211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“Help me understand.  What happened?</a:t>
            </a:r>
          </a:p>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“How did that happen? </a:t>
            </a:r>
          </a:p>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“Share your thoughts with me.”</a:t>
            </a:r>
            <a:endParaRPr lang="en-US" sz="3200" dirty="0">
              <a:solidFill>
                <a:schemeClr val="tx1">
                  <a:lumMod val="85000"/>
                  <a:lumOff val="15000"/>
                </a:schemeClr>
              </a:solidFill>
              <a:latin typeface="ITC Avant Garde Gothic"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387203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uiExpand="1"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5400" dirty="0" smtClean="0">
                <a:latin typeface="Corbel" panose="020B0503020204020204" pitchFamily="34" charset="0"/>
              </a:rPr>
              <a:t>5 – Focus the discussion on solutions</a:t>
            </a:r>
            <a:endParaRPr lang="en-US" sz="5400" dirty="0">
              <a:latin typeface="Corbel" panose="020B0503020204020204" pitchFamily="34" charset="0"/>
            </a:endParaRP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1" y="2093284"/>
            <a:ext cx="12191999" cy="252111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a:t>
            </a:r>
            <a:r>
              <a:rPr lang="en-US" sz="3200" dirty="0">
                <a:solidFill>
                  <a:schemeClr val="tx1">
                    <a:lumMod val="85000"/>
                    <a:lumOff val="15000"/>
                  </a:schemeClr>
                </a:solidFill>
                <a:latin typeface="ITC Avant Garde Gothic" pitchFamily="34" charset="0"/>
              </a:rPr>
              <a:t>Is there anything we can do </a:t>
            </a:r>
            <a:r>
              <a:rPr lang="en-US" sz="3200" dirty="0" smtClean="0">
                <a:solidFill>
                  <a:schemeClr val="tx1">
                    <a:lumMod val="85000"/>
                    <a:lumOff val="15000"/>
                  </a:schemeClr>
                </a:solidFill>
                <a:latin typeface="ITC Avant Garde Gothic" pitchFamily="34" charset="0"/>
              </a:rPr>
              <a:t>to…”</a:t>
            </a:r>
          </a:p>
          <a:p>
            <a:pPr algn="ctr" fontAlgn="base">
              <a:spcBef>
                <a:spcPct val="0"/>
              </a:spcBef>
              <a:spcAft>
                <a:spcPts val="1000"/>
              </a:spcAft>
            </a:pPr>
            <a:r>
              <a:rPr lang="en-US" sz="3200" dirty="0" smtClean="0">
                <a:solidFill>
                  <a:schemeClr val="tx1">
                    <a:lumMod val="85000"/>
                    <a:lumOff val="15000"/>
                  </a:schemeClr>
                </a:solidFill>
                <a:latin typeface="ITC Avant Garde Gothic" pitchFamily="34" charset="0"/>
              </a:rPr>
              <a:t>“How </a:t>
            </a:r>
            <a:r>
              <a:rPr lang="en-US" sz="3200" dirty="0">
                <a:solidFill>
                  <a:schemeClr val="tx1">
                    <a:lumMod val="85000"/>
                    <a:lumOff val="15000"/>
                  </a:schemeClr>
                </a:solidFill>
                <a:latin typeface="ITC Avant Garde Gothic" pitchFamily="34" charset="0"/>
              </a:rPr>
              <a:t>can we prevent this from happening again</a:t>
            </a:r>
            <a:r>
              <a:rPr lang="en-US" sz="3200" dirty="0" smtClean="0">
                <a:solidFill>
                  <a:schemeClr val="tx1">
                    <a:lumMod val="85000"/>
                    <a:lumOff val="15000"/>
                  </a:schemeClr>
                </a:solidFill>
                <a:latin typeface="ITC Avant Garde Gothic" pitchFamily="34" charset="0"/>
              </a:rPr>
              <a:t>?”</a:t>
            </a:r>
          </a:p>
          <a:p>
            <a:pPr algn="ctr" fontAlgn="base">
              <a:spcBef>
                <a:spcPct val="0"/>
              </a:spcBef>
              <a:spcAft>
                <a:spcPts val="1000"/>
              </a:spcAft>
            </a:pPr>
            <a:r>
              <a:rPr lang="en-US" sz="3200" dirty="0">
                <a:solidFill>
                  <a:schemeClr val="tx1">
                    <a:lumMod val="85000"/>
                    <a:lumOff val="15000"/>
                  </a:schemeClr>
                </a:solidFill>
                <a:latin typeface="ITC Avant Garde Gothic" pitchFamily="34" charset="0"/>
              </a:rPr>
              <a:t>“If this continues…”</a:t>
            </a:r>
          </a:p>
          <a:p>
            <a:pPr fontAlgn="base">
              <a:spcBef>
                <a:spcPct val="0"/>
              </a:spcBef>
              <a:spcAft>
                <a:spcPts val="1000"/>
              </a:spcAft>
            </a:pPr>
            <a:endParaRPr lang="en-US" sz="3200" dirty="0">
              <a:solidFill>
                <a:schemeClr val="tx1">
                  <a:lumMod val="85000"/>
                  <a:lumOff val="15000"/>
                </a:schemeClr>
              </a:solidFill>
              <a:latin typeface="ITC Avant Garde Gothic"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7242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uiExpand="1"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0507"/>
            <a:ext cx="12191999" cy="1281113"/>
          </a:xfrm>
        </p:spPr>
        <p:txBody>
          <a:bodyPr>
            <a:noAutofit/>
          </a:bodyPr>
          <a:lstStyle/>
          <a:p>
            <a:pPr algn="ctr" eaLnBrk="1" hangingPunct="1"/>
            <a:r>
              <a:rPr lang="en-US" sz="6000" dirty="0" smtClean="0">
                <a:latin typeface="Corbel" panose="020B0503020204020204" pitchFamily="34" charset="0"/>
              </a:rPr>
              <a:t>Coaching </a:t>
            </a:r>
            <a:r>
              <a:rPr lang="en-US" sz="6000" smtClean="0">
                <a:latin typeface="Corbel" panose="020B0503020204020204" pitchFamily="34" charset="0"/>
              </a:rPr>
              <a:t>- Example</a:t>
            </a:r>
            <a:endParaRPr lang="en-US" sz="6000" dirty="0">
              <a:latin typeface="Corbel" panose="020B0503020204020204" pitchFamily="34" charset="0"/>
            </a:endParaRPr>
          </a:p>
        </p:txBody>
      </p:sp>
      <p:sp>
        <p:nvSpPr>
          <p:cNvPr id="6" name="Footer Placeholder 8"/>
          <p:cNvSpPr>
            <a:spLocks noGrp="1"/>
          </p:cNvSpPr>
          <p:nvPr>
            <p:ph type="ftr" sz="quarter" idx="11"/>
          </p:nvPr>
        </p:nvSpPr>
        <p:spPr>
          <a:xfrm>
            <a:off x="4648200" y="6356351"/>
            <a:ext cx="2895600" cy="365125"/>
          </a:xfrm>
        </p:spPr>
        <p:txBody>
          <a:bodyPr/>
          <a:lstStyle/>
          <a:p>
            <a:r>
              <a:rPr lang="en-US" dirty="0" smtClean="0"/>
              <a:t>www.ThePerformanceGroupInc.com</a:t>
            </a:r>
            <a:endParaRPr lang="en-US" dirty="0"/>
          </a:p>
        </p:txBody>
      </p:sp>
      <p:sp>
        <p:nvSpPr>
          <p:cNvPr id="1026" name="Text Box 2"/>
          <p:cNvSpPr txBox="1">
            <a:spLocks noChangeArrowheads="1"/>
          </p:cNvSpPr>
          <p:nvPr/>
        </p:nvSpPr>
        <p:spPr bwMode="auto">
          <a:xfrm>
            <a:off x="922148" y="1343376"/>
            <a:ext cx="10347701" cy="277870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fontAlgn="base">
              <a:lnSpc>
                <a:spcPct val="150000"/>
              </a:lnSpc>
              <a:spcBef>
                <a:spcPct val="0"/>
              </a:spcBef>
              <a:spcAft>
                <a:spcPts val="1000"/>
              </a:spcAft>
            </a:pPr>
            <a:r>
              <a:rPr lang="en-US" sz="3200" i="1" dirty="0" smtClean="0">
                <a:solidFill>
                  <a:schemeClr val="tx1">
                    <a:lumMod val="85000"/>
                    <a:lumOff val="15000"/>
                  </a:schemeClr>
                </a:solidFill>
                <a:latin typeface="Corbel" panose="020B0503020204020204" pitchFamily="34" charset="0"/>
                <a:ea typeface="+mj-ea"/>
                <a:cs typeface="+mj-cs"/>
              </a:rPr>
              <a:t>“For us to take care of our customers, everyone needs to be here when they are scheduled to work.</a:t>
            </a:r>
            <a:r>
              <a:rPr lang="en-US" sz="3200" i="1" baseline="30000" dirty="0" smtClean="0">
                <a:solidFill>
                  <a:schemeClr val="tx1">
                    <a:lumMod val="85000"/>
                    <a:lumOff val="15000"/>
                  </a:schemeClr>
                </a:solidFill>
                <a:latin typeface="Corbel" panose="020B0503020204020204" pitchFamily="34" charset="0"/>
                <a:ea typeface="+mj-ea"/>
                <a:cs typeface="+mj-cs"/>
              </a:rPr>
              <a:t>1</a:t>
            </a:r>
            <a:r>
              <a:rPr lang="en-US" sz="3200" i="1" dirty="0" smtClean="0">
                <a:solidFill>
                  <a:schemeClr val="tx1">
                    <a:lumMod val="85000"/>
                    <a:lumOff val="15000"/>
                  </a:schemeClr>
                </a:solidFill>
                <a:latin typeface="Corbel" panose="020B0503020204020204" pitchFamily="34" charset="0"/>
                <a:ea typeface="+mj-ea"/>
                <a:cs typeface="+mj-cs"/>
              </a:rPr>
              <a:t>  Looking at your time sheet, you called off on Monday without notice, and you were late on Tuesday.</a:t>
            </a:r>
            <a:r>
              <a:rPr lang="en-US" sz="3200" i="1" baseline="30000" dirty="0" smtClean="0">
                <a:solidFill>
                  <a:schemeClr val="tx1">
                    <a:lumMod val="85000"/>
                    <a:lumOff val="15000"/>
                  </a:schemeClr>
                </a:solidFill>
                <a:latin typeface="Corbel" panose="020B0503020204020204" pitchFamily="34" charset="0"/>
                <a:ea typeface="+mj-ea"/>
                <a:cs typeface="+mj-cs"/>
              </a:rPr>
              <a:t>2  </a:t>
            </a:r>
            <a:r>
              <a:rPr lang="en-US" sz="3200" i="1" dirty="0" smtClean="0">
                <a:solidFill>
                  <a:schemeClr val="tx1">
                    <a:lumMod val="85000"/>
                    <a:lumOff val="15000"/>
                  </a:schemeClr>
                </a:solidFill>
                <a:latin typeface="Corbel" panose="020B0503020204020204" pitchFamily="34" charset="0"/>
                <a:ea typeface="+mj-ea"/>
                <a:cs typeface="+mj-cs"/>
              </a:rPr>
              <a:t> That put the team in a really bad spot, but I am even more worried about you.  What happened? </a:t>
            </a:r>
            <a:r>
              <a:rPr lang="en-US" sz="3200" i="1" baseline="30000" dirty="0" smtClean="0">
                <a:solidFill>
                  <a:schemeClr val="tx1">
                    <a:lumMod val="85000"/>
                    <a:lumOff val="15000"/>
                  </a:schemeClr>
                </a:solidFill>
                <a:latin typeface="Corbel" panose="020B0503020204020204" pitchFamily="34" charset="0"/>
                <a:ea typeface="+mj-ea"/>
                <a:cs typeface="+mj-cs"/>
              </a:rPr>
              <a:t>3</a:t>
            </a:r>
          </a:p>
          <a:p>
            <a:pPr fontAlgn="base">
              <a:spcBef>
                <a:spcPct val="0"/>
              </a:spcBef>
              <a:spcAft>
                <a:spcPct val="0"/>
              </a:spcAft>
            </a:pPr>
            <a:endParaRPr lang="en-US"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78" y="4960674"/>
            <a:ext cx="2882685" cy="1676664"/>
          </a:xfrm>
          <a:prstGeom prst="rect">
            <a:avLst/>
          </a:prstGeom>
        </p:spPr>
      </p:pic>
    </p:spTree>
    <p:extLst>
      <p:ext uri="{BB962C8B-B14F-4D97-AF65-F5344CB8AC3E}">
        <p14:creationId xmlns:p14="http://schemas.microsoft.com/office/powerpoint/2010/main" val="42924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752600" y="381001"/>
            <a:ext cx="8686800" cy="1615827"/>
          </a:xfrm>
          <a:prstGeom prst="rect">
            <a:avLst/>
          </a:prstGeom>
          <a:noFill/>
          <a:ln w="9525">
            <a:noFill/>
            <a:miter lim="800000"/>
            <a:headEnd/>
            <a:tailEnd/>
          </a:ln>
        </p:spPr>
        <p:txBody>
          <a:bodyPr wrap="square">
            <a:spAutoFit/>
          </a:bodyPr>
          <a:lstStyle/>
          <a:p>
            <a:pPr>
              <a:lnSpc>
                <a:spcPct val="150000"/>
              </a:lnSpc>
            </a:pPr>
            <a:r>
              <a:rPr lang="en-US" sz="6600" b="1" i="1" dirty="0">
                <a:latin typeface="Corbel" panose="020B0503020204020204" pitchFamily="34" charset="0"/>
                <a:ea typeface="+mj-ea"/>
                <a:cs typeface="+mj-cs"/>
              </a:rPr>
              <a:t>What we do…</a:t>
            </a:r>
          </a:p>
        </p:txBody>
      </p:sp>
      <p:sp>
        <p:nvSpPr>
          <p:cNvPr id="11" name="Rectangle 5"/>
          <p:cNvSpPr>
            <a:spLocks noChangeArrowheads="1"/>
          </p:cNvSpPr>
          <p:nvPr/>
        </p:nvSpPr>
        <p:spPr bwMode="auto">
          <a:xfrm>
            <a:off x="8001001" y="4800600"/>
            <a:ext cx="2667001" cy="2057400"/>
          </a:xfrm>
          <a:prstGeom prst="rect">
            <a:avLst/>
          </a:prstGeom>
          <a:solidFill>
            <a:schemeClr val="bg1"/>
          </a:solidFill>
          <a:ln w="9525">
            <a:noFill/>
            <a:miter lim="800000"/>
            <a:headEnd/>
            <a:tailEnd/>
          </a:ln>
        </p:spPr>
        <p:txBody>
          <a:bodyPr wrap="none" anchor="ctr"/>
          <a:lstStyle/>
          <a:p>
            <a:endParaRPr lang="en-US"/>
          </a:p>
        </p:txBody>
      </p:sp>
      <p:sp>
        <p:nvSpPr>
          <p:cNvPr id="6" name="TextBox 5"/>
          <p:cNvSpPr txBox="1"/>
          <p:nvPr/>
        </p:nvSpPr>
        <p:spPr>
          <a:xfrm>
            <a:off x="1752600" y="2243078"/>
            <a:ext cx="8610600" cy="2862322"/>
          </a:xfrm>
          <a:prstGeom prst="rect">
            <a:avLst/>
          </a:prstGeom>
          <a:noFill/>
        </p:spPr>
        <p:txBody>
          <a:bodyPr wrap="square" rtlCol="0">
            <a:spAutoFit/>
          </a:bodyPr>
          <a:lstStyle/>
          <a:p>
            <a:pPr algn="ctr">
              <a:lnSpc>
                <a:spcPct val="150000"/>
              </a:lnSpc>
            </a:pPr>
            <a:r>
              <a:rPr lang="en-US" sz="2400" dirty="0"/>
              <a:t>Leadership  |  Communication  |  Change Management  </a:t>
            </a:r>
          </a:p>
          <a:p>
            <a:pPr algn="ctr">
              <a:lnSpc>
                <a:spcPct val="150000"/>
              </a:lnSpc>
            </a:pPr>
            <a:r>
              <a:rPr lang="en-US" sz="2400" dirty="0"/>
              <a:t>Facilitation Services  |  Business Writing  |  Coaching   </a:t>
            </a:r>
          </a:p>
          <a:p>
            <a:pPr algn="ctr">
              <a:lnSpc>
                <a:spcPct val="150000"/>
              </a:lnSpc>
            </a:pPr>
            <a:r>
              <a:rPr lang="en-US" sz="2400" dirty="0"/>
              <a:t>Performance Evaluations  |  Effective Discipline   </a:t>
            </a:r>
          </a:p>
          <a:p>
            <a:pPr algn="ctr">
              <a:lnSpc>
                <a:spcPct val="150000"/>
              </a:lnSpc>
            </a:pPr>
            <a:r>
              <a:rPr lang="en-US" sz="2400" dirty="0"/>
              <a:t>Behavioral Styles  |  Assessments  |  Customer Service  </a:t>
            </a:r>
          </a:p>
          <a:p>
            <a:pPr algn="ctr">
              <a:lnSpc>
                <a:spcPct val="150000"/>
              </a:lnSpc>
            </a:pPr>
            <a:r>
              <a:rPr lang="en-US" sz="2400" dirty="0"/>
              <a:t>Negotiation  |  Meeting Facilitation  |  Time Management</a:t>
            </a:r>
          </a:p>
        </p:txBody>
      </p:sp>
      <p:sp>
        <p:nvSpPr>
          <p:cNvPr id="13" name="TextBox 12"/>
          <p:cNvSpPr txBox="1"/>
          <p:nvPr/>
        </p:nvSpPr>
        <p:spPr>
          <a:xfrm>
            <a:off x="1524000" y="5638801"/>
            <a:ext cx="9144000" cy="1015663"/>
          </a:xfrm>
          <a:prstGeom prst="rect">
            <a:avLst/>
          </a:prstGeom>
          <a:noFill/>
        </p:spPr>
        <p:txBody>
          <a:bodyPr wrap="square" rtlCol="0">
            <a:spAutoFit/>
          </a:bodyPr>
          <a:lstStyle/>
          <a:p>
            <a:pPr algn="ctr"/>
            <a:r>
              <a:rPr lang="en-US" sz="6000" dirty="0"/>
              <a:t>www.PGroup.US</a:t>
            </a:r>
          </a:p>
        </p:txBody>
      </p:sp>
    </p:spTree>
    <p:extLst>
      <p:ext uri="{BB962C8B-B14F-4D97-AF65-F5344CB8AC3E}">
        <p14:creationId xmlns:p14="http://schemas.microsoft.com/office/powerpoint/2010/main" val="40545313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828800" y="228600"/>
            <a:ext cx="8229600" cy="1143000"/>
          </a:xfrm>
        </p:spPr>
        <p:txBody>
          <a:bodyPr>
            <a:normAutofit/>
          </a:bodyPr>
          <a:lstStyle/>
          <a:p>
            <a:pPr algn="l"/>
            <a:r>
              <a:rPr lang="en-US" b="1" dirty="0" smtClean="0">
                <a:latin typeface="ITC Avant Garde Gothic" pitchFamily="34" charset="0"/>
              </a:rPr>
              <a:t>How did we do?</a:t>
            </a:r>
            <a:endParaRPr lang="en-US" b="1" dirty="0">
              <a:latin typeface="ITC Avant Garde Gothic" pitchFamily="34" charset="0"/>
            </a:endParaRPr>
          </a:p>
        </p:txBody>
      </p:sp>
      <p:sp>
        <p:nvSpPr>
          <p:cNvPr id="54274" name="AutoShape 2" descr="data:image/jpg;base64,/9j/4AAQSkZJRgABAQAAAQABAAD/2wBDAAkGBwgHBgkIBwgKCgkLDRYPDQwMDRsUFRAWIB0iIiAdHx8kKDQsJCYxJx8fLT0tMTU3Ojo6Iys/RD84QzQ5Ojf/2wBDAQoKCg0MDRoPDxo3JR8lNzc3Nzc3Nzc3Nzc3Nzc3Nzc3Nzc3Nzc3Nzc3Nzc3Nzc3Nzc3Nzc3Nzc3Nzc3Nzc3Nzf/wAARCACdAO0DASIAAhEBAxEB/8QAHAAAAQUBAQEAAAAAAAAAAAAAAAEDBAUGAgcI/8QAPhAAAQMDAgQDBQUHAwQDAAAAAQACAwQFEQYhEjFBURNhcQcigZGhFDJCUrEVIzNDcsHRFrLwRGKC8TQ1kv/EABoBAQADAQEBAAAAAAAAAAAAAAABAgMFBAb/xAAjEQEBAAIBBAICAwAAAAAAAAAAAQIRAwQSITEUQQUTIlFh/9oADAMBAAIRAxEAPwD29CEIBCEqAQhCAQhCAShIlQCEIQCEIQCEIQCRKkJQGVT3a4BoMMTv6iP0SXe4cGYonY/M5ZyonJ3J3z3Xl5eaa1HQ6TpLle7ItXUFvPGO/ZV1RWNA+8AuayXjY4F2BjmszVVjmAtLtwV4rlbXdw45hj5RtVTeNC4cRI3Tek7x41CaeRxMkHuEeXQqtu1Vxxuye6yUVyfba7x2Elp2c38wVsMLn4jz8vN2Zd309VnrOAeSbstWXXjf8LHELJtvcNVDxRSF3l1CmaYrC+9HY7xOxn4Ktxsi37ZlfD0iOp4nqTBMCzcgblU1BNmfDuRKnSvwC1vfCS1OWMqzi993LYb5Uxv3QmIPcha3AyAMlO5HRbT08uV3WrQhC6LglQhCAQhCAQhCBUIQgEIQgEIQgEISHmgMqqvFxbAwxRu988yOikXOtZSQnccZ5BYqtriZCXnJPdebm5e2aj39F0l5b3X0K6sOSOLKqZ6z3tymKypw8knbv0VHX3JrM4P1XOtyyfR4YYceKxra8Ma7dZC61pY8u4im626OkJy7ZUFxruJjt9yrYcdtefqOaa8CuuZIxxZ7KDRUklfNl2eEKIzMknv/ACW201YrrWRNFuttTMHc3iMhv/6Oy9vb2TU9uTc5yXeV8OKShjp2BrWgBS7fKylq4pMgHOCR57LYW72b3aoLXXCqgpGdWsPiOHy2Wit/s70/RcL6rxq2UdZZCG/BoVZw5Ze18uq4sPTNRVD3Pa2Nr3PJ2a0ZK09utdfPIx8tOYmDf94QDn0WkgZS0jPDpYYoWdmMASSVQxzGyvh0knthn+Ry1rGGY7eBgzTZH5W/5UgRU7duDPqVDlrBk7qM6sGea9WHFjj6eLLqOTP3WyQhCKAJUiVAIQhAIQhAqEiVAIQhAIQhALlxxzSlQrlU+DC7hO/VVyymM2tjjcrqKWpb9tqHPmdiPJAHVLHS0gPuwMJ7uGSmA8u97r0T8LsBc/u3dutZZNSn3U1O9vCYYy3sWDCo7vo6zXSJzZKURSHlJAeBwP6fRXbXkcijxPVXtjOd0+3jVf7Lr+yuMVLNTTUpORO+TgIHm3c59MhWNv8AZNb4eGS93OWZ3MxwDw2/M5P6L1QSBI9jHj32B2e4Vsc5irn35T2zNpsOlLIQ6itlP4g/mSjxHfNyvm3ymxwiRrR2ymaiz2+ozx0waT1jcR+irZtJUEmfDnq4/wCmUH9QtJzRheC37XZuULhs9qZkrmnk4H4rPu0e0fcu1W31a0rg6Uq2fwb5MO3FCD/dW+Rir8WrqStb3USWuA/EFUv0zdhu29NJxvmnP+VDn09eQDi5Ru9IT/lT8jA+LktJ7g384UGS5AO++FR1mn7ycF1wwN/uxgKANM1RJNRV1TidweLCj5WP0tOkz/p9DIQhbvIEoSJUAhCEAhCEAgIQgVCRGQAgXIUesrqWhj8SsqYoGd5Hhv6rGa31/Q2q0T/seqhqa0O8L3DxCInqV4HdL1cq+Z01bUyyyO5ue8lB9AXj2nactwcIp5KuRvSFu3zKly132+gpqrh4PHjbLw5zwhwBA+S+YHycR95xC9+0jc2XTSVtmjcC5kLYJAPwvYOE/PAPxXn6jfa9fRyXPyuOPLtuXJONlwFEY7fPnyTvPdeGV1csfpLD3Hkdkpfuo0ZxzK6L88k2p2pHiLsSKIHd11x5TaOxIMg7hIJB3CjOcU2XkHfCi1M40syDPNLx7KuMrvNdMlI6n5KO9N49JpJPRMvAPPmhspIwuiWu9VKukOWAu3KYNNurDpg7JOBvcKNL702SEJV2HAIhKhAiVCQnnjogVIThV16vtsscAmutZFTtccMDjlzz2a0buPkAVRG6alvwxZaEWijcP/m3JmZSO7IQdvIuI9EGuBz0Srz6Wuveha8z3usqLvp+peOOse0GWieermt/lnyG3bvvKephqYI56eRksMjQ5kjDlrgeRBCBwnHRZLVtfXXWGrsWmCHV/DioqC7hjpmn8Jd+cjYAbjmn7pc6q7V0tmsMhjLPdra8DLab/tb3kx8uZVxbLdS2ihZSUMfhxN3O+XOcebnHmSepQeDU3s21aGVVNPQ7N95rxI0tcR0G++fRZat05eIKh1PPb6xsuccBgd/jdfVPiEFL4mev1TY+aLZ7M9UXDDm2uSFh/FO4R/rv9F6XoX2c3jT3jOqbnTmGZuX00YLhxDkeLoenmvTvE80vH5qMpMpqr4ZXG7jDStdDM6ORpa5uxBXTX7bLTXeipqinfJMOF7Gkh7eawZusFNN4dS7wz0J5fNc/m4+yuz0/N+/HevS4a5dhyjQVENQzjglY8eTsrvizsPisWth7iSce+yZzvzSB4B6lEH8lNOdny+K7a/iGw37KPODkjIHoFFicXYfGTj+6cbw8wPqoIY7OeXqnA5zeRA9VTa1ie17ehGUuS474wVFZJtuWp5jtuYOforxno/67+qPgFxxADnlODGMq8RWvSpEq6rghBQsp7RYdRPswl01UujfEeKeGIASzR9Qx+/CfQZP6hZ3rU1pspbHXVQ+0SfwqWJpkmk/pYNyqgVGq7+cU0LdP0J/mztEtW8eTPus+OSl9njNN1NobcdPwASSbVEkxL6gP6tkcd8/TstcOSChs2lLVaZzWNjkqq9/366rf4szv/I8h5DAV4Oy65DZZC1PdYdY1dokc80lzaaujychjx/FYP92PVBqpoY5oXxTRtkjkbwvY4ZDgeYI7LyS+S1uhrhVW3T9XM6yzRiaqijiMslqa52HPYexBOAeXPzXouqL1+x6Bvgx/aK+pcIaOnB3lkPL4DmfII03ZRaqB7atwqK6qcZK2Zwz4shG//iOQHZA5pmO1xWSl/YkjJKFzeKOVjuLxM7lxPUk887qzcNl55cLVctB1s140zC+qsUruOutLecPeSH+4/wDY2dkvNBf7bFcLXUNnp5eRGxaerSOYI7IJTxhNEkKQ4JpwRLgOK641wQuScJUmbu4m2Tgc+HPwyvKNQ4eHDg5L1qXhkjfG/k4YI7hed6mtM8Ejzw5YeTxkjC8XU422ZOx+M5cMZca848eqt8xmpJ5IZAebHYWw03rOWeINvcYY07MqGDZ2Orh09QqM2equExZHE7w2/wASQDZozjmrC70LaeFsTGe6xvCF5dvdeOZW6bpkjJoxJE9r2OGQ5u4K4cD0K8qt1/rLDVZhcX0zj78DicH07FejWi8Ul4pfGon5/PGfvM9R/dP9Y+rpNEhadylM3Ftnb6KO8kkn6LgnscqE6S2vaeqUkcsZUMOXfE7AzsPqoRpLGCO/kAnWuAGGjCiCQ490HbsuxI47uPPlhTFalMIzud094zRzIyq8y45j4oEg6YPnlXiK9FQhC6rgFSH4pUIPPdT2Sv0zdZNWaVi4w4ZudtGzahg5vaB+Ibn69SDr9P3uh1BaorjbZhJDINx+JjurXDoR2VkRleb6htVboe6yan01A6a3THN0tjOWOsrOxH/Ns4D0lY72jk0VJbL204dba+N7yBn9288Dh9QtFZbtR3u2wXC3SiWnmblpHMdwR0I7LjUVogv9mqbZUySRxzgZfEQHNIIIIz5hBn9KRyX+6SaqrB+4IdDa4nD+HCDvJ/U4/RbBVhmtmmbNC2pqYqShpImxh8rgAABgep9Fm3akvepcx6RoPs1GTg3a4xlrcd44+bvU4Hog017vltsVIaq61kNNCOXG7d57NA3J8gF5/YKCvfqmXUNgpXWGwSjjrGV54W1WOb2xbeHt+IkfIlET7Nbrw4W+Kp1hqsfeqHuDmQHzd9yIDsN/1V3FpCuvsjanW9eKtoPEy2UpLKWP+rrIfXZBobRfLXfIppLTXwVjYZDHIYX54T/zkeR6Ka4brF6k0dUUlY2/aJ8Kgu0LOF9O1obDVsH4HN5A9j/7Vlo/VtJqanlb4b6S5Up4Kyhm2kid6Hm3PX57olfO5pp6ecmXomGXlR5H7J5+VFlyq1piiVb8xuYsRf2ZyFsqkHBWdvFI6UFzN9t2ry82FvmOr0fLMNyvMbnD759FURVtZbamOooJXxStJ95vXyPceS2FwtsskmAOHuSoslqY9gYABjy5KvHhfdW585bNNTp/UTrvBFHUQCGqLQSQfdd6dj5K5EW+HOPoFmKKiH2dhj907YI6YWitNxExfBOP3rBkH8wXnynnw3k/jtKZ7oIHu+iUZOw2H6pt9Q1rjgZx2C4E5f8AdAUaQktOG4HLKXiTDS47kH1K6Ds7fVSpY6J4jnJx2CXOO/zXIIBSkgq0Rt6ahCF1XACVIhQFSFvEMHBB5gjmhKg8yu9DVezq6y32yQvm0/VP4rhb4/8Apyf5jB0H06csYtP9W3bUn7vRlsP2Z2xutwaWQjzYzm8/RbZ8bXtc2QBzXAhwIGCPNece1Ke80EtHK+pqYtLFzWV37OHBPGOW7vy8uWOx5hBFqGWG03QOutRVav1QTmOmY3jER8ox7kYHc7jyVyLBqLVBD9UVn7MtxH/1NukPE5vaWXbPo34YWg0pa7Hb7VC/TsEDaWdgeJYtzMD1c7m4+v0V0ghWu10Noo20ltpYqaBvJkbcD1Pc+ZUshKkQclYzWmj33SojvVhqPsGoKUZinbs2cD8EncHln57ctoU24IljtG6xjvrprbcqc2+/Unu1NG/bP/ezPMcvTbmN1pnjCzuttHR6hENdQzGhvlJvSVsexBG4a7HNv6ZPPJBg6Q1hLXVclg1HAKDUNMMOi5MqAN+Nh9N8fEeRMal/JRZVKk7hR5FFaRBnGQquqjJBwreUKJNFnKrW+OWmWrKXieSAq2Sm4CdlrpYAeirqqmGDsq6bS7U9HN4OYnYAPIqruFVLSVLamB3C5jsg/qPRWtRT/RQJ6cOdxOGT5rDPi7rt6uPn7cdVp7XX0t2pBPGzhk5SMI3BT5LQDwtG3YLJ0UslHUCWIkEDBHQhaaKoZVRhzdn494dlnnxdvmLYcvd4KX7nZccXmM9kjw/OwC4I6nn3Welq6L8c10JBjmmDkjqQuQSOmFMmlXryEiVdRwAhCEAhCFAE3UQQzwSQzxtkikaWvY4ZDgeYITiEHljjV+y278TfEqNIVku7cFzqCRx/2/r6jf06mqIqunjqKaVksMrQ+ORhyHNPIgri4UlPX0ctJWwsmp5mlkkbxkOBXl9LUVnsqvAoa58lRpCslIp6l2XOonnfhd5frzG+Qg9XSLiGVk0TJYpGyRvAc17DkOB5EEcwu0CLkropuaWOGJ8s0jY42Auc97g1rQOpJ5BAjuRWC9q9HpyWzx1N5rfsFfCc0NTEMzh/MBrRu4Z+XPIRX62r79UyW32f0YrJGHE10qBw00Hpn7x/5gqrqKbT2h6pty1JWT3/AFPNvG1w8SUuPIRs5MHYn4dkF37PLjf7np5k2pqF1NO3AZM/DXVDPzOZ+E+fXor+VhWJm05qnXLHzaprJLJbnZMFtozmTPR0pPMjbb/audP6kuGnrozS+uHASkcNDcz9ypbyAcTyd0yeux7kvK17wmXtU6WHCjyRqNNZUB7c5UOoj907KyezCjSsyCFGmuNZ+pi57Kumj57LQVMB3VfLT+SrptMlUyHfOFJhDoncUexTvh4RhRr6N+dpTKgSNxycOYTT3EEpjccjjCUy52f81jnx/cb4cu/FdF5x97CQHzymXkDkcpvx8bcJ2WWml8vagUq4BXQXRcEqVIhAqEiECpEIQCiXW3Ul2t89BcIGz0s7CyRjuo/z1B6KWhB5Taa+s9mV3jsV7mfPpupef2fXP/6dx/A49u/z5cvVGua5oc1wIIyCDzUG/Wehvtsnt1zhEtPM3BHItPRwPQjuvFLLXai/1DL7OaW/SQUcE74xWiEGYRj8AOfdH6Z7bKB6fqjXVtsNQ2ghbLcbvIcRW+kHFIT04sfdH18lnqqwXO/Qm6+0e4xW+0xHjFqgm4Imjp4r+p9D6YVjWUFp9mOlqy5Wm3ipqWj35p5P3kricZc/GcZ3wMKk0dZn+0SFmotW1slXC2VwgtrBwQRkHGSAfeUh6nv901DELR7NbfHbrTF7j7tNFwRt7iJmNz57nvjmtHpXRFs0491WOOuusm81wqTxSPJ54z934b+a00MMVPG2GCNkcTGgMYxoaGjsAOSVyJcH0x5Kn1Pp63amtclvukPHEd2PGz4nY2c09D+o2OyuSuCmh5hZr/cdGXKLTespfEopDw2+7HPC5o2DXk8scsnl1yN16C9gO4OQmb/ZaC/2ua3XWATQP27Oa7GzmnoR3/tsvPPZ9d6+06tr9D1U5rqWjDzTVMnuvY1uDw43yN/hj4Ittv5IuahyxYyrV7QosjAQU0vKqJo1DljVrMwAqJKwKLGsqqkiUaRmN1aSNGFEmaN1VpKguCZcFJeBkph4wmltmHbcua4LnZ3AKccuDzVLhK0xzsf/2Q=="/>
          <p:cNvSpPr>
            <a:spLocks noChangeAspect="1" noChangeArrowheads="1"/>
          </p:cNvSpPr>
          <p:nvPr/>
        </p:nvSpPr>
        <p:spPr bwMode="auto">
          <a:xfrm>
            <a:off x="1600201" y="-471488"/>
            <a:ext cx="1495425"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6" name="AutoShape 4" descr="data:image/jpg;base64,/9j/4AAQSkZJRgABAQAAAQABAAD/2wBDAAkGBwgHBgkIBwgKCgkLDRYPDQwMDRsUFRAWIB0iIiAdHx8kKDQsJCYxJx8fLT0tMTU3Ojo6Iys/RD84QzQ5Ojf/2wBDAQoKCg0MDRoPDxo3JR8lNzc3Nzc3Nzc3Nzc3Nzc3Nzc3Nzc3Nzc3Nzc3Nzc3Nzc3Nzc3Nzc3Nzc3Nzc3Nzc3Nzf/wAARCACdAO0DASIAAhEBAxEB/8QAHAAAAQUBAQEAAAAAAAAAAAAAAAEDBAUGAgcI/8QAPhAAAQMDAgQDBQUHAwQDAAAAAQACAwQFEQYhEjFBURNhcQcigZGhFDJCUrEVIzNDcsHRFrLwRGKC8TQ1kv/EABoBAQADAQEBAAAAAAAAAAAAAAABAgMFBAb/xAAjEQEBAAIBBAICAwAAAAAAAAAAAQIRAwQSITEUQQUTIlFh/9oADAMBAAIRAxEAPwD29CEIBCEqAQhCAQhCAShIlQCEIQCEIQCEIQCRKkJQGVT3a4BoMMTv6iP0SXe4cGYonY/M5ZyonJ3J3z3Xl5eaa1HQ6TpLle7ItXUFvPGO/ZV1RWNA+8AuayXjY4F2BjmszVVjmAtLtwV4rlbXdw45hj5RtVTeNC4cRI3Tek7x41CaeRxMkHuEeXQqtu1Vxxuye6yUVyfba7x2Elp2c38wVsMLn4jz8vN2Zd309VnrOAeSbstWXXjf8LHELJtvcNVDxRSF3l1CmaYrC+9HY7xOxn4Ktxsi37ZlfD0iOp4nqTBMCzcgblU1BNmfDuRKnSvwC1vfCS1OWMqzi993LYb5Uxv3QmIPcha3AyAMlO5HRbT08uV3WrQhC6LglQhCAQhCAQhCBUIQgEIQgEIQgEISHmgMqqvFxbAwxRu988yOikXOtZSQnccZ5BYqtriZCXnJPdebm5e2aj39F0l5b3X0K6sOSOLKqZ6z3tymKypw8knbv0VHX3JrM4P1XOtyyfR4YYceKxra8Ma7dZC61pY8u4im626OkJy7ZUFxruJjt9yrYcdtefqOaa8CuuZIxxZ7KDRUklfNl2eEKIzMknv/ACW201YrrWRNFuttTMHc3iMhv/6Oy9vb2TU9uTc5yXeV8OKShjp2BrWgBS7fKylq4pMgHOCR57LYW72b3aoLXXCqgpGdWsPiOHy2Wit/s70/RcL6rxq2UdZZCG/BoVZw5Ze18uq4sPTNRVD3Pa2Nr3PJ2a0ZK09utdfPIx8tOYmDf94QDn0WkgZS0jPDpYYoWdmMASSVQxzGyvh0knthn+Ry1rGGY7eBgzTZH5W/5UgRU7duDPqVDlrBk7qM6sGea9WHFjj6eLLqOTP3WyQhCKAJUiVAIQhAIQhAqEiVAIQhAIQhALlxxzSlQrlU+DC7hO/VVyymM2tjjcrqKWpb9tqHPmdiPJAHVLHS0gPuwMJ7uGSmA8u97r0T8LsBc/u3dutZZNSn3U1O9vCYYy3sWDCo7vo6zXSJzZKURSHlJAeBwP6fRXbXkcijxPVXtjOd0+3jVf7Lr+yuMVLNTTUpORO+TgIHm3c59MhWNv8AZNb4eGS93OWZ3MxwDw2/M5P6L1QSBI9jHj32B2e4Vsc5irn35T2zNpsOlLIQ6itlP4g/mSjxHfNyvm3ymxwiRrR2ymaiz2+ozx0waT1jcR+irZtJUEmfDnq4/wCmUH9QtJzRheC37XZuULhs9qZkrmnk4H4rPu0e0fcu1W31a0rg6Uq2fwb5MO3FCD/dW+Rir8WrqStb3USWuA/EFUv0zdhu29NJxvmnP+VDn09eQDi5Ru9IT/lT8jA+LktJ7g384UGS5AO++FR1mn7ycF1wwN/uxgKANM1RJNRV1TidweLCj5WP0tOkz/p9DIQhbvIEoSJUAhCEAhCEAgIQgVCRGQAgXIUesrqWhj8SsqYoGd5Hhv6rGa31/Q2q0T/seqhqa0O8L3DxCInqV4HdL1cq+Z01bUyyyO5ue8lB9AXj2nactwcIp5KuRvSFu3zKly132+gpqrh4PHjbLw5zwhwBA+S+YHycR95xC9+0jc2XTSVtmjcC5kLYJAPwvYOE/PAPxXn6jfa9fRyXPyuOPLtuXJONlwFEY7fPnyTvPdeGV1csfpLD3Hkdkpfuo0ZxzK6L88k2p2pHiLsSKIHd11x5TaOxIMg7hIJB3CjOcU2XkHfCi1M40syDPNLx7KuMrvNdMlI6n5KO9N49JpJPRMvAPPmhspIwuiWu9VKukOWAu3KYNNurDpg7JOBvcKNL702SEJV2HAIhKhAiVCQnnjogVIThV16vtsscAmutZFTtccMDjlzz2a0buPkAVRG6alvwxZaEWijcP/m3JmZSO7IQdvIuI9EGuBz0Srz6Wuveha8z3usqLvp+peOOse0GWieermt/lnyG3bvvKephqYI56eRksMjQ5kjDlrgeRBCBwnHRZLVtfXXWGrsWmCHV/DioqC7hjpmn8Jd+cjYAbjmn7pc6q7V0tmsMhjLPdra8DLab/tb3kx8uZVxbLdS2ihZSUMfhxN3O+XOcebnHmSepQeDU3s21aGVVNPQ7N95rxI0tcR0G++fRZat05eIKh1PPb6xsuccBgd/jdfVPiEFL4mev1TY+aLZ7M9UXDDm2uSFh/FO4R/rv9F6XoX2c3jT3jOqbnTmGZuX00YLhxDkeLoenmvTvE80vH5qMpMpqr4ZXG7jDStdDM6ORpa5uxBXTX7bLTXeipqinfJMOF7Gkh7eawZusFNN4dS7wz0J5fNc/m4+yuz0/N+/HevS4a5dhyjQVENQzjglY8eTsrvizsPisWth7iSce+yZzvzSB4B6lEH8lNOdny+K7a/iGw37KPODkjIHoFFicXYfGTj+6cbw8wPqoIY7OeXqnA5zeRA9VTa1ie17ehGUuS474wVFZJtuWp5jtuYOforxno/67+qPgFxxADnlODGMq8RWvSpEq6rghBQsp7RYdRPswl01UujfEeKeGIASzR9Qx+/CfQZP6hZ3rU1pspbHXVQ+0SfwqWJpkmk/pYNyqgVGq7+cU0LdP0J/mztEtW8eTPus+OSl9njNN1NobcdPwASSbVEkxL6gP6tkcd8/TstcOSChs2lLVaZzWNjkqq9/366rf4szv/I8h5DAV4Oy65DZZC1PdYdY1dokc80lzaaujychjx/FYP92PVBqpoY5oXxTRtkjkbwvY4ZDgeYI7LyS+S1uhrhVW3T9XM6yzRiaqijiMslqa52HPYexBOAeXPzXouqL1+x6Bvgx/aK+pcIaOnB3lkPL4DmfII03ZRaqB7atwqK6qcZK2Zwz4shG//iOQHZA5pmO1xWSl/YkjJKFzeKOVjuLxM7lxPUk887qzcNl55cLVctB1s140zC+qsUruOutLecPeSH+4/wDY2dkvNBf7bFcLXUNnp5eRGxaerSOYI7IJTxhNEkKQ4JpwRLgOK641wQuScJUmbu4m2Tgc+HPwyvKNQ4eHDg5L1qXhkjfG/k4YI7hed6mtM8Ejzw5YeTxkjC8XU422ZOx+M5cMZca848eqt8xmpJ5IZAebHYWw03rOWeINvcYY07MqGDZ2Orh09QqM2equExZHE7w2/wASQDZozjmrC70LaeFsTGe6xvCF5dvdeOZW6bpkjJoxJE9r2OGQ5u4K4cD0K8qt1/rLDVZhcX0zj78DicH07FejWi8Ul4pfGon5/PGfvM9R/dP9Y+rpNEhadylM3Ftnb6KO8kkn6LgnscqE6S2vaeqUkcsZUMOXfE7AzsPqoRpLGCO/kAnWuAGGjCiCQ490HbsuxI47uPPlhTFalMIzud094zRzIyq8y45j4oEg6YPnlXiK9FQhC6rgFSH4pUIPPdT2Sv0zdZNWaVi4w4ZudtGzahg5vaB+Ibn69SDr9P3uh1BaorjbZhJDINx+JjurXDoR2VkRleb6htVboe6yan01A6a3THN0tjOWOsrOxH/Ns4D0lY72jk0VJbL204dba+N7yBn9288Dh9QtFZbtR3u2wXC3SiWnmblpHMdwR0I7LjUVogv9mqbZUySRxzgZfEQHNIIIIz5hBn9KRyX+6SaqrB+4IdDa4nD+HCDvJ/U4/RbBVhmtmmbNC2pqYqShpImxh8rgAABgep9Fm3akvepcx6RoPs1GTg3a4xlrcd44+bvU4Hog017vltsVIaq61kNNCOXG7d57NA3J8gF5/YKCvfqmXUNgpXWGwSjjrGV54W1WOb2xbeHt+IkfIlET7Nbrw4W+Kp1hqsfeqHuDmQHzd9yIDsN/1V3FpCuvsjanW9eKtoPEy2UpLKWP+rrIfXZBobRfLXfIppLTXwVjYZDHIYX54T/zkeR6Ka4brF6k0dUUlY2/aJ8Kgu0LOF9O1obDVsH4HN5A9j/7Vlo/VtJqanlb4b6S5Up4Kyhm2kid6Hm3PX57olfO5pp6ecmXomGXlR5H7J5+VFlyq1piiVb8xuYsRf2ZyFsqkHBWdvFI6UFzN9t2ry82FvmOr0fLMNyvMbnD759FURVtZbamOooJXxStJ95vXyPceS2FwtsskmAOHuSoslqY9gYABjy5KvHhfdW585bNNTp/UTrvBFHUQCGqLQSQfdd6dj5K5EW+HOPoFmKKiH2dhj907YI6YWitNxExfBOP3rBkH8wXnynnw3k/jtKZ7oIHu+iUZOw2H6pt9Q1rjgZx2C4E5f8AdAUaQktOG4HLKXiTDS47kH1K6Ds7fVSpY6J4jnJx2CXOO/zXIIBSkgq0Rt6ahCF1XACVIhQFSFvEMHBB5gjmhKg8yu9DVezq6y32yQvm0/VP4rhb4/8Apyf5jB0H06csYtP9W3bUn7vRlsP2Z2xutwaWQjzYzm8/RbZ8bXtc2QBzXAhwIGCPNece1Ke80EtHK+pqYtLFzWV37OHBPGOW7vy8uWOx5hBFqGWG03QOutRVav1QTmOmY3jER8ox7kYHc7jyVyLBqLVBD9UVn7MtxH/1NukPE5vaWXbPo34YWg0pa7Hb7VC/TsEDaWdgeJYtzMD1c7m4+v0V0ghWu10Noo20ltpYqaBvJkbcD1Pc+ZUshKkQclYzWmj33SojvVhqPsGoKUZinbs2cD8EncHln57ctoU24IljtG6xjvrprbcqc2+/Unu1NG/bP/ezPMcvTbmN1pnjCzuttHR6hENdQzGhvlJvSVsexBG4a7HNv6ZPPJBg6Q1hLXVclg1HAKDUNMMOi5MqAN+Nh9N8fEeRMal/JRZVKk7hR5FFaRBnGQquqjJBwreUKJNFnKrW+OWmWrKXieSAq2Sm4CdlrpYAeirqqmGDsq6bS7U9HN4OYnYAPIqruFVLSVLamB3C5jsg/qPRWtRT/RQJ6cOdxOGT5rDPi7rt6uPn7cdVp7XX0t2pBPGzhk5SMI3BT5LQDwtG3YLJ0UslHUCWIkEDBHQhaaKoZVRhzdn494dlnnxdvmLYcvd4KX7nZccXmM9kjw/OwC4I6nn3Welq6L8c10JBjmmDkjqQuQSOmFMmlXryEiVdRwAhCEAhCFAE3UQQzwSQzxtkikaWvY4ZDgeYITiEHljjV+y278TfEqNIVku7cFzqCRx/2/r6jf06mqIqunjqKaVksMrQ+ORhyHNPIgri4UlPX0ctJWwsmp5mlkkbxkOBXl9LUVnsqvAoa58lRpCslIp6l2XOonnfhd5frzG+Qg9XSLiGVk0TJYpGyRvAc17DkOB5EEcwu0CLkropuaWOGJ8s0jY42Auc97g1rQOpJ5BAjuRWC9q9HpyWzx1N5rfsFfCc0NTEMzh/MBrRu4Z+XPIRX62r79UyW32f0YrJGHE10qBw00Hpn7x/5gqrqKbT2h6pty1JWT3/AFPNvG1w8SUuPIRs5MHYn4dkF37PLjf7np5k2pqF1NO3AZM/DXVDPzOZ+E+fXor+VhWJm05qnXLHzaprJLJbnZMFtozmTPR0pPMjbb/audP6kuGnrozS+uHASkcNDcz9ypbyAcTyd0yeux7kvK17wmXtU6WHCjyRqNNZUB7c5UOoj907KyezCjSsyCFGmuNZ+pi57Kumj57LQVMB3VfLT+SrptMlUyHfOFJhDoncUexTvh4RhRr6N+dpTKgSNxycOYTT3EEpjccjjCUy52f81jnx/cb4cu/FdF5x97CQHzymXkDkcpvx8bcJ2WWml8vagUq4BXQXRcEqVIhAqEiECpEIQCiXW3Ul2t89BcIGz0s7CyRjuo/z1B6KWhB5Taa+s9mV3jsV7mfPpupef2fXP/6dx/A49u/z5cvVGua5oc1wIIyCDzUG/Wehvtsnt1zhEtPM3BHItPRwPQjuvFLLXai/1DL7OaW/SQUcE74xWiEGYRj8AOfdH6Z7bKB6fqjXVtsNQ2ghbLcbvIcRW+kHFIT04sfdH18lnqqwXO/Qm6+0e4xW+0xHjFqgm4Imjp4r+p9D6YVjWUFp9mOlqy5Wm3ipqWj35p5P3kricZc/GcZ3wMKk0dZn+0SFmotW1slXC2VwgtrBwQRkHGSAfeUh6nv901DELR7NbfHbrTF7j7tNFwRt7iJmNz57nvjmtHpXRFs0491WOOuusm81wqTxSPJ54z934b+a00MMVPG2GCNkcTGgMYxoaGjsAOSVyJcH0x5Kn1Pp63amtclvukPHEd2PGz4nY2c09D+o2OyuSuCmh5hZr/cdGXKLTespfEopDw2+7HPC5o2DXk8scsnl1yN16C9gO4OQmb/ZaC/2ua3XWATQP27Oa7GzmnoR3/tsvPPZ9d6+06tr9D1U5rqWjDzTVMnuvY1uDw43yN/hj4Ittv5IuahyxYyrV7QosjAQU0vKqJo1DljVrMwAqJKwKLGsqqkiUaRmN1aSNGFEmaN1VpKguCZcFJeBkph4wmltmHbcua4LnZ3AKccuDzVLhK0xzsf/2Q=="/>
          <p:cNvSpPr>
            <a:spLocks noChangeAspect="1" noChangeArrowheads="1"/>
          </p:cNvSpPr>
          <p:nvPr/>
        </p:nvSpPr>
        <p:spPr bwMode="auto">
          <a:xfrm>
            <a:off x="1600201" y="-471488"/>
            <a:ext cx="1495425"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8" name="AutoShape 6" descr="data:image/jpg;base64,/9j/4AAQSkZJRgABAQAAAQABAAD/2wBDAAkGBwgHBgkIBwgKCgkLDRYPDQwMDRsUFRAWIB0iIiAdHx8kKDQsJCYxJx8fLT0tMTU3Ojo6Iys/RD84QzQ5Ojf/2wBDAQoKCg0MDRoPDxo3JR8lNzc3Nzc3Nzc3Nzc3Nzc3Nzc3Nzc3Nzc3Nzc3Nzc3Nzc3Nzc3Nzc3Nzc3Nzc3Nzc3Nzf/wAARCACdAO0DASIAAhEBAxEB/8QAHAAAAQUBAQEAAAAAAAAAAAAAAAEDBAUGAgcI/8QAPhAAAQMDAgQDBQUHAwQDAAAAAQACAwQFEQYhEjFBURNhcQcigZGhFDJCUrEVIzNDcsHRFrLwRGKC8TQ1kv/EABoBAQADAQEBAAAAAAAAAAAAAAABAgMFBAb/xAAjEQEBAAIBBAICAwAAAAAAAAAAAQIRAwQSITEUQQUTIlFh/9oADAMBAAIRAxEAPwD29CEIBCEqAQhCAQhCAShIlQCEIQCEIQCEIQCRKkJQGVT3a4BoMMTv6iP0SXe4cGYonY/M5ZyonJ3J3z3Xl5eaa1HQ6TpLle7ItXUFvPGO/ZV1RWNA+8AuayXjY4F2BjmszVVjmAtLtwV4rlbXdw45hj5RtVTeNC4cRI3Tek7x41CaeRxMkHuEeXQqtu1Vxxuye6yUVyfba7x2Elp2c38wVsMLn4jz8vN2Zd309VnrOAeSbstWXXjf8LHELJtvcNVDxRSF3l1CmaYrC+9HY7xOxn4Ktxsi37ZlfD0iOp4nqTBMCzcgblU1BNmfDuRKnSvwC1vfCS1OWMqzi993LYb5Uxv3QmIPcha3AyAMlO5HRbT08uV3WrQhC6LglQhCAQhCAQhCBUIQgEIQgEIQgEISHmgMqqvFxbAwxRu988yOikXOtZSQnccZ5BYqtriZCXnJPdebm5e2aj39F0l5b3X0K6sOSOLKqZ6z3tymKypw8knbv0VHX3JrM4P1XOtyyfR4YYceKxra8Ma7dZC61pY8u4im626OkJy7ZUFxruJjt9yrYcdtefqOaa8CuuZIxxZ7KDRUklfNl2eEKIzMknv/ACW201YrrWRNFuttTMHc3iMhv/6Oy9vb2TU9uTc5yXeV8OKShjp2BrWgBS7fKylq4pMgHOCR57LYW72b3aoLXXCqgpGdWsPiOHy2Wit/s70/RcL6rxq2UdZZCG/BoVZw5Ze18uq4sPTNRVD3Pa2Nr3PJ2a0ZK09utdfPIx8tOYmDf94QDn0WkgZS0jPDpYYoWdmMASSVQxzGyvh0knthn+Ry1rGGY7eBgzTZH5W/5UgRU7duDPqVDlrBk7qM6sGea9WHFjj6eLLqOTP3WyQhCKAJUiVAIQhAIQhAqEiVAIQhAIQhALlxxzSlQrlU+DC7hO/VVyymM2tjjcrqKWpb9tqHPmdiPJAHVLHS0gPuwMJ7uGSmA8u97r0T8LsBc/u3dutZZNSn3U1O9vCYYy3sWDCo7vo6zXSJzZKURSHlJAeBwP6fRXbXkcijxPVXtjOd0+3jVf7Lr+yuMVLNTTUpORO+TgIHm3c59MhWNv8AZNb4eGS93OWZ3MxwDw2/M5P6L1QSBI9jHj32B2e4Vsc5irn35T2zNpsOlLIQ6itlP4g/mSjxHfNyvm3ymxwiRrR2ymaiz2+ozx0waT1jcR+irZtJUEmfDnq4/wCmUH9QtJzRheC37XZuULhs9qZkrmnk4H4rPu0e0fcu1W31a0rg6Uq2fwb5MO3FCD/dW+Rir8WrqStb3USWuA/EFUv0zdhu29NJxvmnP+VDn09eQDi5Ru9IT/lT8jA+LktJ7g384UGS5AO++FR1mn7ycF1wwN/uxgKANM1RJNRV1TidweLCj5WP0tOkz/p9DIQhbvIEoSJUAhCEAhCEAgIQgVCRGQAgXIUesrqWhj8SsqYoGd5Hhv6rGa31/Q2q0T/seqhqa0O8L3DxCInqV4HdL1cq+Z01bUyyyO5ue8lB9AXj2nactwcIp5KuRvSFu3zKly132+gpqrh4PHjbLw5zwhwBA+S+YHycR95xC9+0jc2XTSVtmjcC5kLYJAPwvYOE/PAPxXn6jfa9fRyXPyuOPLtuXJONlwFEY7fPnyTvPdeGV1csfpLD3Hkdkpfuo0ZxzK6L88k2p2pHiLsSKIHd11x5TaOxIMg7hIJB3CjOcU2XkHfCi1M40syDPNLx7KuMrvNdMlI6n5KO9N49JpJPRMvAPPmhspIwuiWu9VKukOWAu3KYNNurDpg7JOBvcKNL702SEJV2HAIhKhAiVCQnnjogVIThV16vtsscAmutZFTtccMDjlzz2a0buPkAVRG6alvwxZaEWijcP/m3JmZSO7IQdvIuI9EGuBz0Srz6Wuveha8z3usqLvp+peOOse0GWieermt/lnyG3bvvKephqYI56eRksMjQ5kjDlrgeRBCBwnHRZLVtfXXWGrsWmCHV/DioqC7hjpmn8Jd+cjYAbjmn7pc6q7V0tmsMhjLPdra8DLab/tb3kx8uZVxbLdS2ihZSUMfhxN3O+XOcebnHmSepQeDU3s21aGVVNPQ7N95rxI0tcR0G++fRZat05eIKh1PPb6xsuccBgd/jdfVPiEFL4mev1TY+aLZ7M9UXDDm2uSFh/FO4R/rv9F6XoX2c3jT3jOqbnTmGZuX00YLhxDkeLoenmvTvE80vH5qMpMpqr4ZXG7jDStdDM6ORpa5uxBXTX7bLTXeipqinfJMOF7Gkh7eawZusFNN4dS7wz0J5fNc/m4+yuz0/N+/HevS4a5dhyjQVENQzjglY8eTsrvizsPisWth7iSce+yZzvzSB4B6lEH8lNOdny+K7a/iGw37KPODkjIHoFFicXYfGTj+6cbw8wPqoIY7OeXqnA5zeRA9VTa1ie17ehGUuS474wVFZJtuWp5jtuYOforxno/67+qPgFxxADnlODGMq8RWvSpEq6rghBQsp7RYdRPswl01UujfEeKeGIASzR9Qx+/CfQZP6hZ3rU1pspbHXVQ+0SfwqWJpkmk/pYNyqgVGq7+cU0LdP0J/mztEtW8eTPus+OSl9njNN1NobcdPwASSbVEkxL6gP6tkcd8/TstcOSChs2lLVaZzWNjkqq9/366rf4szv/I8h5DAV4Oy65DZZC1PdYdY1dokc80lzaaujychjx/FYP92PVBqpoY5oXxTRtkjkbwvY4ZDgeYI7LyS+S1uhrhVW3T9XM6yzRiaqijiMslqa52HPYexBOAeXPzXouqL1+x6Bvgx/aK+pcIaOnB3lkPL4DmfII03ZRaqB7atwqK6qcZK2Zwz4shG//iOQHZA5pmO1xWSl/YkjJKFzeKOVjuLxM7lxPUk887qzcNl55cLVctB1s140zC+qsUruOutLecPeSH+4/wDY2dkvNBf7bFcLXUNnp5eRGxaerSOYI7IJTxhNEkKQ4JpwRLgOK641wQuScJUmbu4m2Tgc+HPwyvKNQ4eHDg5L1qXhkjfG/k4YI7hed6mtM8Ejzw5YeTxkjC8XU422ZOx+M5cMZca848eqt8xmpJ5IZAebHYWw03rOWeINvcYY07MqGDZ2Orh09QqM2equExZHE7w2/wASQDZozjmrC70LaeFsTGe6xvCF5dvdeOZW6bpkjJoxJE9r2OGQ5u4K4cD0K8qt1/rLDVZhcX0zj78DicH07FejWi8Ul4pfGon5/PGfvM9R/dP9Y+rpNEhadylM3Ftnb6KO8kkn6LgnscqE6S2vaeqUkcsZUMOXfE7AzsPqoRpLGCO/kAnWuAGGjCiCQ490HbsuxI47uPPlhTFalMIzud094zRzIyq8y45j4oEg6YPnlXiK9FQhC6rgFSH4pUIPPdT2Sv0zdZNWaVi4w4ZudtGzahg5vaB+Ibn69SDr9P3uh1BaorjbZhJDINx+JjurXDoR2VkRleb6htVboe6yan01A6a3THN0tjOWOsrOxH/Ns4D0lY72jk0VJbL204dba+N7yBn9288Dh9QtFZbtR3u2wXC3SiWnmblpHMdwR0I7LjUVogv9mqbZUySRxzgZfEQHNIIIIz5hBn9KRyX+6SaqrB+4IdDa4nD+HCDvJ/U4/RbBVhmtmmbNC2pqYqShpImxh8rgAABgep9Fm3akvepcx6RoPs1GTg3a4xlrcd44+bvU4Hog017vltsVIaq61kNNCOXG7d57NA3J8gF5/YKCvfqmXUNgpXWGwSjjrGV54W1WOb2xbeHt+IkfIlET7Nbrw4W+Kp1hqsfeqHuDmQHzd9yIDsN/1V3FpCuvsjanW9eKtoPEy2UpLKWP+rrIfXZBobRfLXfIppLTXwVjYZDHIYX54T/zkeR6Ka4brF6k0dUUlY2/aJ8Kgu0LOF9O1obDVsH4HN5A9j/7Vlo/VtJqanlb4b6S5Up4Kyhm2kid6Hm3PX57olfO5pp6ecmXomGXlR5H7J5+VFlyq1piiVb8xuYsRf2ZyFsqkHBWdvFI6UFzN9t2ry82FvmOr0fLMNyvMbnD759FURVtZbamOooJXxStJ95vXyPceS2FwtsskmAOHuSoslqY9gYABjy5KvHhfdW585bNNTp/UTrvBFHUQCGqLQSQfdd6dj5K5EW+HOPoFmKKiH2dhj907YI6YWitNxExfBOP3rBkH8wXnynnw3k/jtKZ7oIHu+iUZOw2H6pt9Q1rjgZx2C4E5f8AdAUaQktOG4HLKXiTDS47kH1K6Ds7fVSpY6J4jnJx2CXOO/zXIIBSkgq0Rt6ahCF1XACVIhQFSFvEMHBB5gjmhKg8yu9DVezq6y32yQvm0/VP4rhb4/8Apyf5jB0H06csYtP9W3bUn7vRlsP2Z2xutwaWQjzYzm8/RbZ8bXtc2QBzXAhwIGCPNece1Ke80EtHK+pqYtLFzWV37OHBPGOW7vy8uWOx5hBFqGWG03QOutRVav1QTmOmY3jER8ox7kYHc7jyVyLBqLVBD9UVn7MtxH/1NukPE5vaWXbPo34YWg0pa7Hb7VC/TsEDaWdgeJYtzMD1c7m4+v0V0ghWu10Noo20ltpYqaBvJkbcD1Pc+ZUshKkQclYzWmj33SojvVhqPsGoKUZinbs2cD8EncHln57ctoU24IljtG6xjvrprbcqc2+/Unu1NG/bP/ezPMcvTbmN1pnjCzuttHR6hENdQzGhvlJvSVsexBG4a7HNv6ZPPJBg6Q1hLXVclg1HAKDUNMMOi5MqAN+Nh9N8fEeRMal/JRZVKk7hR5FFaRBnGQquqjJBwreUKJNFnKrW+OWmWrKXieSAq2Sm4CdlrpYAeirqqmGDsq6bS7U9HN4OYnYAPIqruFVLSVLamB3C5jsg/qPRWtRT/RQJ6cOdxOGT5rDPi7rt6uPn7cdVp7XX0t2pBPGzhk5SMI3BT5LQDwtG3YLJ0UslHUCWIkEDBHQhaaKoZVRhzdn494dlnnxdvmLYcvd4KX7nZccXmM9kjw/OwC4I6nn3Welq6L8c10JBjmmDkjqQuQSOmFMmlXryEiVdRwAhCEAhCFAE3UQQzwSQzxtkikaWvY4ZDgeYITiEHljjV+y278TfEqNIVku7cFzqCRx/2/r6jf06mqIqunjqKaVksMrQ+ORhyHNPIgri4UlPX0ctJWwsmp5mlkkbxkOBXl9LUVnsqvAoa58lRpCslIp6l2XOonnfhd5frzG+Qg9XSLiGVk0TJYpGyRvAc17DkOB5EEcwu0CLkropuaWOGJ8s0jY42Auc97g1rQOpJ5BAjuRWC9q9HpyWzx1N5rfsFfCc0NTEMzh/MBrRu4Z+XPIRX62r79UyW32f0YrJGHE10qBw00Hpn7x/5gqrqKbT2h6pty1JWT3/AFPNvG1w8SUuPIRs5MHYn4dkF37PLjf7np5k2pqF1NO3AZM/DXVDPzOZ+E+fXor+VhWJm05qnXLHzaprJLJbnZMFtozmTPR0pPMjbb/audP6kuGnrozS+uHASkcNDcz9ypbyAcTyd0yeux7kvK17wmXtU6WHCjyRqNNZUB7c5UOoj907KyezCjSsyCFGmuNZ+pi57Kumj57LQVMB3VfLT+SrptMlUyHfOFJhDoncUexTvh4RhRr6N+dpTKgSNxycOYTT3EEpjccjjCUy52f81jnx/cb4cu/FdF5x97CQHzymXkDkcpvx8bcJ2WWml8vagUq4BXQXRcEqVIhAqEiECpEIQCiXW3Ul2t89BcIGz0s7CyRjuo/z1B6KWhB5Taa+s9mV3jsV7mfPpupef2fXP/6dx/A49u/z5cvVGua5oc1wIIyCDzUG/Wehvtsnt1zhEtPM3BHItPRwPQjuvFLLXai/1DL7OaW/SQUcE74xWiEGYRj8AOfdH6Z7bKB6fqjXVtsNQ2ghbLcbvIcRW+kHFIT04sfdH18lnqqwXO/Qm6+0e4xW+0xHjFqgm4Imjp4r+p9D6YVjWUFp9mOlqy5Wm3ipqWj35p5P3kricZc/GcZ3wMKk0dZn+0SFmotW1slXC2VwgtrBwQRkHGSAfeUh6nv901DELR7NbfHbrTF7j7tNFwRt7iJmNz57nvjmtHpXRFs0491WOOuusm81wqTxSPJ54z934b+a00MMVPG2GCNkcTGgMYxoaGjsAOSVyJcH0x5Kn1Pp63amtclvukPHEd2PGz4nY2c09D+o2OyuSuCmh5hZr/cdGXKLTespfEopDw2+7HPC5o2DXk8scsnl1yN16C9gO4OQmb/ZaC/2ua3XWATQP27Oa7GzmnoR3/tsvPPZ9d6+06tr9D1U5rqWjDzTVMnuvY1uDw43yN/hj4Ittv5IuahyxYyrV7QosjAQU0vKqJo1DljVrMwAqJKwKLGsqqkiUaRmN1aSNGFEmaN1VpKguCZcFJeBkph4wmltmHbcua4LnZ3AKccuDzVLhK0xzsf/2Q=="/>
          <p:cNvSpPr>
            <a:spLocks noChangeAspect="1" noChangeArrowheads="1"/>
          </p:cNvSpPr>
          <p:nvPr/>
        </p:nvSpPr>
        <p:spPr bwMode="auto">
          <a:xfrm>
            <a:off x="1600200" y="-471488"/>
            <a:ext cx="1485900"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0" name="AutoShape 8" descr="data:image/jpg;base64,/9j/4AAQSkZJRgABAQAAAQABAAD/2wBDAAkGBwgHBgkIBwgKCgkLDRYPDQwMDRsUFRAWIB0iIiAdHx8kKDQsJCYxJx8fLT0tMTU3Ojo6Iys/RD84QzQ5Ojf/2wBDAQoKCg0MDRoPDxo3JR8lNzc3Nzc3Nzc3Nzc3Nzc3Nzc3Nzc3Nzc3Nzc3Nzc3Nzc3Nzc3Nzc3Nzc3Nzc3Nzc3Nzf/wAARCACdAO0DASIAAhEBAxEB/8QAHAAAAQUBAQEAAAAAAAAAAAAAAAEDBAUGAgcI/8QAPhAAAQMDAgQDBQUHAwQDAAAAAQACAwQFEQYhEjFBURNhcQcigZGhFDJCUrEVIzNDcsHRFrLwRGKC8TQ1kv/EABoBAQADAQEBAAAAAAAAAAAAAAABAgMFBAb/xAAjEQEBAAIBBAICAwAAAAAAAAAAAQIRAwQSITEUQQUTIlFh/9oADAMBAAIRAxEAPwD29CEIBCEqAQhCAQhCAShIlQCEIQCEIQCEIQCRKkJQGVT3a4BoMMTv6iP0SXe4cGYonY/M5ZyonJ3J3z3Xl5eaa1HQ6TpLle7ItXUFvPGO/ZV1RWNA+8AuayXjY4F2BjmszVVjmAtLtwV4rlbXdw45hj5RtVTeNC4cRI3Tek7x41CaeRxMkHuEeXQqtu1Vxxuye6yUVyfba7x2Elp2c38wVsMLn4jz8vN2Zd309VnrOAeSbstWXXjf8LHELJtvcNVDxRSF3l1CmaYrC+9HY7xOxn4Ktxsi37ZlfD0iOp4nqTBMCzcgblU1BNmfDuRKnSvwC1vfCS1OWMqzi993LYb5Uxv3QmIPcha3AyAMlO5HRbT08uV3WrQhC6LglQhCAQhCAQhCBUIQgEIQgEIQgEISHmgMqqvFxbAwxRu988yOikXOtZSQnccZ5BYqtriZCXnJPdebm5e2aj39F0l5b3X0K6sOSOLKqZ6z3tymKypw8knbv0VHX3JrM4P1XOtyyfR4YYceKxra8Ma7dZC61pY8u4im626OkJy7ZUFxruJjt9yrYcdtefqOaa8CuuZIxxZ7KDRUklfNl2eEKIzMknv/ACW201YrrWRNFuttTMHc3iMhv/6Oy9vb2TU9uTc5yXeV8OKShjp2BrWgBS7fKylq4pMgHOCR57LYW72b3aoLXXCqgpGdWsPiOHy2Wit/s70/RcL6rxq2UdZZCG/BoVZw5Ze18uq4sPTNRVD3Pa2Nr3PJ2a0ZK09utdfPIx8tOYmDf94QDn0WkgZS0jPDpYYoWdmMASSVQxzGyvh0knthn+Ry1rGGY7eBgzTZH5W/5UgRU7duDPqVDlrBk7qM6sGea9WHFjj6eLLqOTP3WyQhCKAJUiVAIQhAIQhAqEiVAIQhAIQhALlxxzSlQrlU+DC7hO/VVyymM2tjjcrqKWpb9tqHPmdiPJAHVLHS0gPuwMJ7uGSmA8u97r0T8LsBc/u3dutZZNSn3U1O9vCYYy3sWDCo7vo6zXSJzZKURSHlJAeBwP6fRXbXkcijxPVXtjOd0+3jVf7Lr+yuMVLNTTUpORO+TgIHm3c59MhWNv8AZNb4eGS93OWZ3MxwDw2/M5P6L1QSBI9jHj32B2e4Vsc5irn35T2zNpsOlLIQ6itlP4g/mSjxHfNyvm3ymxwiRrR2ymaiz2+ozx0waT1jcR+irZtJUEmfDnq4/wCmUH9QtJzRheC37XZuULhs9qZkrmnk4H4rPu0e0fcu1W31a0rg6Uq2fwb5MO3FCD/dW+Rir8WrqStb3USWuA/EFUv0zdhu29NJxvmnP+VDn09eQDi5Ru9IT/lT8jA+LktJ7g384UGS5AO++FR1mn7ycF1wwN/uxgKANM1RJNRV1TidweLCj5WP0tOkz/p9DIQhbvIEoSJUAhCEAhCEAgIQgVCRGQAgXIUesrqWhj8SsqYoGd5Hhv6rGa31/Q2q0T/seqhqa0O8L3DxCInqV4HdL1cq+Z01bUyyyO5ue8lB9AXj2nactwcIp5KuRvSFu3zKly132+gpqrh4PHjbLw5zwhwBA+S+YHycR95xC9+0jc2XTSVtmjcC5kLYJAPwvYOE/PAPxXn6jfa9fRyXPyuOPLtuXJONlwFEY7fPnyTvPdeGV1csfpLD3Hkdkpfuo0ZxzK6L88k2p2pHiLsSKIHd11x5TaOxIMg7hIJB3CjOcU2XkHfCi1M40syDPNLx7KuMrvNdMlI6n5KO9N49JpJPRMvAPPmhspIwuiWu9VKukOWAu3KYNNurDpg7JOBvcKNL702SEJV2HAIhKhAiVCQnnjogVIThV16vtsscAmutZFTtccMDjlzz2a0buPkAVRG6alvwxZaEWijcP/m3JmZSO7IQdvIuI9EGuBz0Srz6Wuveha8z3usqLvp+peOOse0GWieermt/lnyG3bvvKephqYI56eRksMjQ5kjDlrgeRBCBwnHRZLVtfXXWGrsWmCHV/DioqC7hjpmn8Jd+cjYAbjmn7pc6q7V0tmsMhjLPdra8DLab/tb3kx8uZVxbLdS2ihZSUMfhxN3O+XOcebnHmSepQeDU3s21aGVVNPQ7N95rxI0tcR0G++fRZat05eIKh1PPb6xsuccBgd/jdfVPiEFL4mev1TY+aLZ7M9UXDDm2uSFh/FO4R/rv9F6XoX2c3jT3jOqbnTmGZuX00YLhxDkeLoenmvTvE80vH5qMpMpqr4ZXG7jDStdDM6ORpa5uxBXTX7bLTXeipqinfJMOF7Gkh7eawZusFNN4dS7wz0J5fNc/m4+yuz0/N+/HevS4a5dhyjQVENQzjglY8eTsrvizsPisWth7iSce+yZzvzSB4B6lEH8lNOdny+K7a/iGw37KPODkjIHoFFicXYfGTj+6cbw8wPqoIY7OeXqnA5zeRA9VTa1ie17ehGUuS474wVFZJtuWp5jtuYOforxno/67+qPgFxxADnlODGMq8RWvSpEq6rghBQsp7RYdRPswl01UujfEeKeGIASzR9Qx+/CfQZP6hZ3rU1pspbHXVQ+0SfwqWJpkmk/pYNyqgVGq7+cU0LdP0J/mztEtW8eTPus+OSl9njNN1NobcdPwASSbVEkxL6gP6tkcd8/TstcOSChs2lLVaZzWNjkqq9/366rf4szv/I8h5DAV4Oy65DZZC1PdYdY1dokc80lzaaujychjx/FYP92PVBqpoY5oXxTRtkjkbwvY4ZDgeYI7LyS+S1uhrhVW3T9XM6yzRiaqijiMslqa52HPYexBOAeXPzXouqL1+x6Bvgx/aK+pcIaOnB3lkPL4DmfII03ZRaqB7atwqK6qcZK2Zwz4shG//iOQHZA5pmO1xWSl/YkjJKFzeKOVjuLxM7lxPUk887qzcNl55cLVctB1s140zC+qsUruOutLecPeSH+4/wDY2dkvNBf7bFcLXUNnp5eRGxaerSOYI7IJTxhNEkKQ4JpwRLgOK641wQuScJUmbu4m2Tgc+HPwyvKNQ4eHDg5L1qXhkjfG/k4YI7hed6mtM8Ejzw5YeTxkjC8XU422ZOx+M5cMZca848eqt8xmpJ5IZAebHYWw03rOWeINvcYY07MqGDZ2Orh09QqM2equExZHE7w2/wASQDZozjmrC70LaeFsTGe6xvCF5dvdeOZW6bpkjJoxJE9r2OGQ5u4K4cD0K8qt1/rLDVZhcX0zj78DicH07FejWi8Ul4pfGon5/PGfvM9R/dP9Y+rpNEhadylM3Ftnb6KO8kkn6LgnscqE6S2vaeqUkcsZUMOXfE7AzsPqoRpLGCO/kAnWuAGGjCiCQ490HbsuxI47uPPlhTFalMIzud094zRzIyq8y45j4oEg6YPnlXiK9FQhC6rgFSH4pUIPPdT2Sv0zdZNWaVi4w4ZudtGzahg5vaB+Ibn69SDr9P3uh1BaorjbZhJDINx+JjurXDoR2VkRleb6htVboe6yan01A6a3THN0tjOWOsrOxH/Ns4D0lY72jk0VJbL204dba+N7yBn9288Dh9QtFZbtR3u2wXC3SiWnmblpHMdwR0I7LjUVogv9mqbZUySRxzgZfEQHNIIIIz5hBn9KRyX+6SaqrB+4IdDa4nD+HCDvJ/U4/RbBVhmtmmbNC2pqYqShpImxh8rgAABgep9Fm3akvepcx6RoPs1GTg3a4xlrcd44+bvU4Hog017vltsVIaq61kNNCOXG7d57NA3J8gF5/YKCvfqmXUNgpXWGwSjjrGV54W1WOb2xbeHt+IkfIlET7Nbrw4W+Kp1hqsfeqHuDmQHzd9yIDsN/1V3FpCuvsjanW9eKtoPEy2UpLKWP+rrIfXZBobRfLXfIppLTXwVjYZDHIYX54T/zkeR6Ka4brF6k0dUUlY2/aJ8Kgu0LOF9O1obDVsH4HN5A9j/7Vlo/VtJqanlb4b6S5Up4Kyhm2kid6Hm3PX57olfO5pp6ecmXomGXlR5H7J5+VFlyq1piiVb8xuYsRf2ZyFsqkHBWdvFI6UFzN9t2ry82FvmOr0fLMNyvMbnD759FURVtZbamOooJXxStJ95vXyPceS2FwtsskmAOHuSoslqY9gYABjy5KvHhfdW585bNNTp/UTrvBFHUQCGqLQSQfdd6dj5K5EW+HOPoFmKKiH2dhj907YI6YWitNxExfBOP3rBkH8wXnynnw3k/jtKZ7oIHu+iUZOw2H6pt9Q1rjgZx2C4E5f8AdAUaQktOG4HLKXiTDS47kH1K6Ds7fVSpY6J4jnJx2CXOO/zXIIBSkgq0Rt6ahCF1XACVIhQFSFvEMHBB5gjmhKg8yu9DVezq6y32yQvm0/VP4rhb4/8Apyf5jB0H06csYtP9W3bUn7vRlsP2Z2xutwaWQjzYzm8/RbZ8bXtc2QBzXAhwIGCPNece1Ke80EtHK+pqYtLFzWV37OHBPGOW7vy8uWOx5hBFqGWG03QOutRVav1QTmOmY3jER8ox7kYHc7jyVyLBqLVBD9UVn7MtxH/1NukPE5vaWXbPo34YWg0pa7Hb7VC/TsEDaWdgeJYtzMD1c7m4+v0V0ghWu10Noo20ltpYqaBvJkbcD1Pc+ZUshKkQclYzWmj33SojvVhqPsGoKUZinbs2cD8EncHln57ctoU24IljtG6xjvrprbcqc2+/Unu1NG/bP/ezPMcvTbmN1pnjCzuttHR6hENdQzGhvlJvSVsexBG4a7HNv6ZPPJBg6Q1hLXVclg1HAKDUNMMOi5MqAN+Nh9N8fEeRMal/JRZVKk7hR5FFaRBnGQquqjJBwreUKJNFnKrW+OWmWrKXieSAq2Sm4CdlrpYAeirqqmGDsq6bS7U9HN4OYnYAPIqruFVLSVLamB3C5jsg/qPRWtRT/RQJ6cOdxOGT5rDPi7rt6uPn7cdVp7XX0t2pBPGzhk5SMI3BT5LQDwtG3YLJ0UslHUCWIkEDBHQhaaKoZVRhzdn494dlnnxdvmLYcvd4KX7nZccXmM9kjw/OwC4I6nn3Welq6L8c10JBjmmDkjqQuQSOmFMmlXryEiVdRwAhCEAhCFAE3UQQzwSQzxtkikaWvY4ZDgeYITiEHljjV+y278TfEqNIVku7cFzqCRx/2/r6jf06mqIqunjqKaVksMrQ+ORhyHNPIgri4UlPX0ctJWwsmp5mlkkbxkOBXl9LUVnsqvAoa58lRpCslIp6l2XOonnfhd5frzG+Qg9XSLiGVk0TJYpGyRvAc17DkOB5EEcwu0CLkropuaWOGJ8s0jY42Auc97g1rQOpJ5BAjuRWC9q9HpyWzx1N5rfsFfCc0NTEMzh/MBrRu4Z+XPIRX62r79UyW32f0YrJGHE10qBw00Hpn7x/5gqrqKbT2h6pty1JWT3/AFPNvG1w8SUuPIRs5MHYn4dkF37PLjf7np5k2pqF1NO3AZM/DXVDPzOZ+E+fXor+VhWJm05qnXLHzaprJLJbnZMFtozmTPR0pPMjbb/audP6kuGnrozS+uHASkcNDcz9ypbyAcTyd0yeux7kvK17wmXtU6WHCjyRqNNZUB7c5UOoj907KyezCjSsyCFGmuNZ+pi57Kumj57LQVMB3VfLT+SrptMlUyHfOFJhDoncUexTvh4RhRr6N+dpTKgSNxycOYTT3EEpjccjjCUy52f81jnx/cb4cu/FdF5x97CQHzymXkDkcpvx8bcJ2WWml8vagUq4BXQXRcEqVIhAqEiECpEIQCiXW3Ul2t89BcIGz0s7CyRjuo/z1B6KWhB5Taa+s9mV3jsV7mfPpupef2fXP/6dx/A49u/z5cvVGua5oc1wIIyCDzUG/Wehvtsnt1zhEtPM3BHItPRwPQjuvFLLXai/1DL7OaW/SQUcE74xWiEGYRj8AOfdH6Z7bKB6fqjXVtsNQ2ghbLcbvIcRW+kHFIT04sfdH18lnqqwXO/Qm6+0e4xW+0xHjFqgm4Imjp4r+p9D6YVjWUFp9mOlqy5Wm3ipqWj35p5P3kricZc/GcZ3wMKk0dZn+0SFmotW1slXC2VwgtrBwQRkHGSAfeUh6nv901DELR7NbfHbrTF7j7tNFwRt7iJmNz57nvjmtHpXRFs0491WOOuusm81wqTxSPJ54z934b+a00MMVPG2GCNkcTGgMYxoaGjsAOSVyJcH0x5Kn1Pp63amtclvukPHEd2PGz4nY2c09D+o2OyuSuCmh5hZr/cdGXKLTespfEopDw2+7HPC5o2DXk8scsnl1yN16C9gO4OQmb/ZaC/2ua3XWATQP27Oa7GzmnoR3/tsvPPZ9d6+06tr9D1U5rqWjDzTVMnuvY1uDw43yN/hj4Ittv5IuahyxYyrV7QosjAQU0vKqJo1DljVrMwAqJKwKLGsqqkiUaRmN1aSNGFEmaN1VpKguCZcFJeBkph4wmltmHbcua4LnZ3AKccuDzVLhK0xzsf/2Q=="/>
          <p:cNvSpPr>
            <a:spLocks noChangeAspect="1" noChangeArrowheads="1"/>
          </p:cNvSpPr>
          <p:nvPr/>
        </p:nvSpPr>
        <p:spPr bwMode="auto">
          <a:xfrm>
            <a:off x="1600200" y="-471488"/>
            <a:ext cx="1485900"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 name="Picture 11" descr="review.jpg"/>
          <p:cNvPicPr>
            <a:picLocks noChangeAspect="1"/>
          </p:cNvPicPr>
          <p:nvPr/>
        </p:nvPicPr>
        <p:blipFill>
          <a:blip r:embed="rId2" cstate="print"/>
          <a:stretch>
            <a:fillRect/>
          </a:stretch>
        </p:blipFill>
        <p:spPr>
          <a:xfrm>
            <a:off x="8991600" y="1"/>
            <a:ext cx="1676400" cy="1111526"/>
          </a:xfrm>
          <a:prstGeom prst="rect">
            <a:avLst/>
          </a:prstGeom>
        </p:spPr>
      </p:pic>
      <p:sp>
        <p:nvSpPr>
          <p:cNvPr id="13" name="Text Box 3"/>
          <p:cNvSpPr txBox="1">
            <a:spLocks noChangeArrowheads="1"/>
          </p:cNvSpPr>
          <p:nvPr/>
        </p:nvSpPr>
        <p:spPr bwMode="auto">
          <a:xfrm>
            <a:off x="1828800" y="1491020"/>
            <a:ext cx="8458200" cy="4493538"/>
          </a:xfrm>
          <a:prstGeom prst="rect">
            <a:avLst/>
          </a:prstGeom>
          <a:noFill/>
          <a:ln w="9525">
            <a:noFill/>
            <a:miter lim="800000"/>
            <a:headEnd/>
            <a:tailEnd/>
          </a:ln>
        </p:spPr>
        <p:txBody>
          <a:bodyPr>
            <a:spAutoFit/>
          </a:bodyPr>
          <a:lstStyle/>
          <a:p>
            <a:pPr algn="just"/>
            <a:r>
              <a:rPr lang="en-US" sz="1400" dirty="0">
                <a:cs typeface="Times New Roman" pitchFamily="18" charset="0"/>
              </a:rPr>
              <a:t>Once again, thank you for letting The Performance Group, Inc., be a part of your personal and professional development. We would like to know what you thought about the program. Please complete this form and return it to your facilitator before you leave. Thanks again.</a:t>
            </a:r>
            <a:r>
              <a:rPr lang="en-US" sz="1200" dirty="0">
                <a:latin typeface="Bookman Old Style" pitchFamily="18" charset="0"/>
                <a:cs typeface="Times New Roman" pitchFamily="18" charset="0"/>
              </a:rPr>
              <a:t> 				</a:t>
            </a:r>
          </a:p>
          <a:p>
            <a:pPr algn="just"/>
            <a:r>
              <a:rPr lang="en-US" sz="1200" dirty="0">
                <a:latin typeface="Bookman Old Style" pitchFamily="18" charset="0"/>
                <a:cs typeface="Times New Roman" pitchFamily="18" charset="0"/>
              </a:rPr>
              <a:t>						 	       </a:t>
            </a:r>
          </a:p>
          <a:p>
            <a:pPr algn="just"/>
            <a:r>
              <a:rPr lang="en-US" sz="1200" dirty="0">
                <a:latin typeface="Bookman Old Style" pitchFamily="18" charset="0"/>
                <a:cs typeface="Times New Roman" pitchFamily="18" charset="0"/>
              </a:rPr>
              <a:t>				              	                </a:t>
            </a:r>
            <a:r>
              <a:rPr lang="en-US" sz="1400" b="1" dirty="0">
                <a:latin typeface="Bookman Old Style" pitchFamily="18" charset="0"/>
                <a:cs typeface="Times New Roman" pitchFamily="18" charset="0"/>
              </a:rPr>
              <a:t>YES              NO</a:t>
            </a:r>
            <a:r>
              <a:rPr lang="en-US" sz="1200" dirty="0">
                <a:latin typeface="Bookman Old Style" pitchFamily="18" charset="0"/>
                <a:cs typeface="Times New Roman" pitchFamily="18" charset="0"/>
              </a:rPr>
              <a:t>		</a:t>
            </a:r>
          </a:p>
          <a:p>
            <a:pPr algn="just"/>
            <a:endParaRPr lang="en-US" sz="1200" dirty="0">
              <a:latin typeface="Bookman Old Style" pitchFamily="18" charset="0"/>
              <a:cs typeface="Times New Roman" pitchFamily="18" charset="0"/>
            </a:endParaRPr>
          </a:p>
          <a:p>
            <a:pPr>
              <a:lnSpc>
                <a:spcPct val="150000"/>
              </a:lnSpc>
            </a:pPr>
            <a:r>
              <a:rPr lang="en-US" sz="1400" dirty="0">
                <a:cs typeface="Times New Roman" pitchFamily="18" charset="0"/>
              </a:rPr>
              <a:t>The facilitator connected with the participants.</a:t>
            </a:r>
            <a:r>
              <a:rPr lang="en-US" sz="1200" dirty="0">
                <a:latin typeface="Bookman Old Style" pitchFamily="18" charset="0"/>
                <a:cs typeface="Times New Roman" pitchFamily="18" charset="0"/>
              </a:rPr>
              <a:t>		    	</a:t>
            </a:r>
            <a:r>
              <a:rPr lang="en-US" sz="1200" dirty="0">
                <a:cs typeface="Times New Roman" pitchFamily="18" charset="0"/>
              </a:rPr>
              <a:t>⃝                            ⃝                                          </a:t>
            </a:r>
          </a:p>
          <a:p>
            <a:pPr>
              <a:lnSpc>
                <a:spcPct val="150000"/>
              </a:lnSpc>
            </a:pPr>
            <a:r>
              <a:rPr lang="en-US" sz="1400" dirty="0">
                <a:cs typeface="Times New Roman" pitchFamily="18" charset="0"/>
              </a:rPr>
              <a:t>What I learned helped me grow professionally.</a:t>
            </a:r>
            <a:r>
              <a:rPr lang="en-US" sz="1200" dirty="0">
                <a:latin typeface="Bookman Old Style" pitchFamily="18" charset="0"/>
                <a:cs typeface="Times New Roman" pitchFamily="18" charset="0"/>
              </a:rPr>
              <a:t>		    	</a:t>
            </a:r>
            <a:r>
              <a:rPr lang="en-US" sz="1200" dirty="0">
                <a:cs typeface="Times New Roman" pitchFamily="18" charset="0"/>
              </a:rPr>
              <a:t>⃝                            ⃝                                          </a:t>
            </a:r>
          </a:p>
          <a:p>
            <a:pPr>
              <a:lnSpc>
                <a:spcPct val="150000"/>
              </a:lnSpc>
            </a:pPr>
            <a:r>
              <a:rPr lang="en-US" sz="1400" dirty="0">
                <a:cs typeface="Times New Roman" pitchFamily="18" charset="0"/>
              </a:rPr>
              <a:t>I feel the training was a good investment of my time.</a:t>
            </a:r>
            <a:r>
              <a:rPr lang="en-US" sz="1200" dirty="0">
                <a:latin typeface="Bookman Old Style" pitchFamily="18" charset="0"/>
                <a:cs typeface="Times New Roman" pitchFamily="18" charset="0"/>
              </a:rPr>
              <a:t>	     	</a:t>
            </a:r>
            <a:r>
              <a:rPr lang="en-US" sz="1200" dirty="0">
                <a:cs typeface="Times New Roman" pitchFamily="18" charset="0"/>
              </a:rPr>
              <a:t>⃝                            ⃝                                          </a:t>
            </a:r>
          </a:p>
          <a:p>
            <a:pPr>
              <a:lnSpc>
                <a:spcPct val="150000"/>
              </a:lnSpc>
            </a:pPr>
            <a:r>
              <a:rPr lang="en-US" sz="1400" dirty="0">
                <a:cs typeface="Times New Roman" pitchFamily="18" charset="0"/>
              </a:rPr>
              <a:t>I would recommend this training to others.</a:t>
            </a:r>
            <a:r>
              <a:rPr lang="en-US" sz="1200" dirty="0">
                <a:latin typeface="Bookman Old Style" pitchFamily="18" charset="0"/>
                <a:cs typeface="Times New Roman" pitchFamily="18" charset="0"/>
              </a:rPr>
              <a:t>		     	</a:t>
            </a:r>
            <a:r>
              <a:rPr lang="en-US" sz="1200" dirty="0">
                <a:cs typeface="Times New Roman" pitchFamily="18" charset="0"/>
              </a:rPr>
              <a:t>⃝                            ⃝                                          </a:t>
            </a:r>
          </a:p>
          <a:p>
            <a:pPr>
              <a:lnSpc>
                <a:spcPct val="150000"/>
              </a:lnSpc>
            </a:pPr>
            <a:endParaRPr lang="en-US" sz="1200" dirty="0">
              <a:cs typeface="Times New Roman" pitchFamily="18" charset="0"/>
            </a:endParaRPr>
          </a:p>
          <a:p>
            <a:endParaRPr lang="en-US" sz="1400" dirty="0">
              <a:cs typeface="Times New Roman" pitchFamily="18" charset="0"/>
            </a:endParaRPr>
          </a:p>
          <a:p>
            <a:r>
              <a:rPr lang="en-US" sz="1400" dirty="0">
                <a:cs typeface="Times New Roman" pitchFamily="18" charset="0"/>
              </a:rPr>
              <a:t>Comments /Suggestions  ______________________________________________________________________</a:t>
            </a:r>
          </a:p>
          <a:p>
            <a:endParaRPr lang="en-US" sz="1200" dirty="0">
              <a:cs typeface="Times New Roman" pitchFamily="18" charset="0"/>
            </a:endParaRPr>
          </a:p>
          <a:p>
            <a:r>
              <a:rPr lang="en-US" sz="1200" dirty="0">
                <a:cs typeface="Times New Roman" pitchFamily="18" charset="0"/>
              </a:rPr>
              <a:t> _________________________________________________________________________________________________________ </a:t>
            </a:r>
          </a:p>
          <a:p>
            <a:r>
              <a:rPr lang="en-US" sz="1200" dirty="0">
                <a:latin typeface="Bookman Old Style" pitchFamily="18" charset="0"/>
                <a:cs typeface="Times New Roman" pitchFamily="18" charset="0"/>
              </a:rPr>
              <a:t>	</a:t>
            </a:r>
          </a:p>
          <a:p>
            <a:r>
              <a:rPr lang="en-US" sz="1400" dirty="0">
                <a:cs typeface="Times New Roman" pitchFamily="18" charset="0"/>
              </a:rPr>
              <a:t>I’d like to talk to you about working with my organization.</a:t>
            </a:r>
          </a:p>
          <a:p>
            <a:endParaRPr lang="en-US" sz="1200" dirty="0">
              <a:latin typeface="Bookman Old Style" pitchFamily="18" charset="0"/>
              <a:cs typeface="Times New Roman" pitchFamily="18" charset="0"/>
            </a:endParaRPr>
          </a:p>
          <a:p>
            <a:r>
              <a:rPr lang="en-US" sz="1400" dirty="0">
                <a:cs typeface="Times New Roman" pitchFamily="18" charset="0"/>
              </a:rPr>
              <a:t>Name _______________________________________________   Phone  </a:t>
            </a:r>
            <a:r>
              <a:rPr lang="en-US" sz="1200" dirty="0">
                <a:latin typeface="Bookman Old Style" pitchFamily="18" charset="0"/>
                <a:cs typeface="Times New Roman" pitchFamily="18" charset="0"/>
              </a:rPr>
              <a:t>____________________________________</a:t>
            </a:r>
          </a:p>
        </p:txBody>
      </p:sp>
    </p:spTree>
    <p:extLst>
      <p:ext uri="{BB962C8B-B14F-4D97-AF65-F5344CB8AC3E}">
        <p14:creationId xmlns:p14="http://schemas.microsoft.com/office/powerpoint/2010/main" val="1885742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882" y="932773"/>
            <a:ext cx="9934413" cy="4247317"/>
          </a:xfrm>
          <a:prstGeom prst="rect">
            <a:avLst/>
          </a:prstGeom>
        </p:spPr>
        <p:txBody>
          <a:bodyPr wrap="square">
            <a:spAutoFit/>
          </a:bodyPr>
          <a:lstStyle/>
          <a:p>
            <a:pPr algn="ctr">
              <a:spcBef>
                <a:spcPct val="50000"/>
              </a:spcBef>
            </a:pPr>
            <a:r>
              <a:rPr lang="en-US" sz="6000" dirty="0">
                <a:latin typeface="Corbel" panose="020B0503020204020204" pitchFamily="34" charset="0"/>
              </a:rPr>
              <a:t>Communication should not be easy to understand… </a:t>
            </a:r>
            <a:endParaRPr lang="en-US" sz="3200" dirty="0">
              <a:solidFill>
                <a:schemeClr val="accent1">
                  <a:lumMod val="75000"/>
                </a:schemeClr>
              </a:solidFill>
              <a:latin typeface="Corbel" panose="020B0503020204020204" pitchFamily="34" charset="0"/>
            </a:endParaRPr>
          </a:p>
          <a:p>
            <a:pPr algn="ctr">
              <a:spcBef>
                <a:spcPct val="50000"/>
              </a:spcBef>
            </a:pPr>
            <a:r>
              <a:rPr lang="en-US" sz="6000" dirty="0" smtClean="0">
                <a:latin typeface="Corbel" panose="020B0503020204020204" pitchFamily="34" charset="0"/>
              </a:rPr>
              <a:t>…it </a:t>
            </a:r>
            <a:r>
              <a:rPr lang="en-US" sz="6000" dirty="0">
                <a:latin typeface="Corbel" panose="020B0503020204020204" pitchFamily="34" charset="0"/>
              </a:rPr>
              <a:t>should be </a:t>
            </a:r>
            <a:r>
              <a:rPr lang="en-US" sz="6000" b="1" u="sng" dirty="0">
                <a:solidFill>
                  <a:schemeClr val="accent1">
                    <a:lumMod val="75000"/>
                  </a:schemeClr>
                </a:solidFill>
                <a:latin typeface="Corbel" panose="020B0503020204020204" pitchFamily="34" charset="0"/>
              </a:rPr>
              <a:t>IMPOSSIBLE</a:t>
            </a:r>
            <a:r>
              <a:rPr lang="en-US" sz="6000" dirty="0">
                <a:solidFill>
                  <a:schemeClr val="accent1">
                    <a:lumMod val="75000"/>
                  </a:schemeClr>
                </a:solidFill>
                <a:latin typeface="Corbel" panose="020B0503020204020204" pitchFamily="34" charset="0"/>
              </a:rPr>
              <a:t> </a:t>
            </a:r>
            <a:r>
              <a:rPr lang="en-US" sz="6000" b="1" dirty="0">
                <a:solidFill>
                  <a:schemeClr val="accent1">
                    <a:lumMod val="75000"/>
                  </a:schemeClr>
                </a:solidFill>
                <a:latin typeface="Corbel" panose="020B0503020204020204" pitchFamily="34" charset="0"/>
              </a:rPr>
              <a:t>to misunderstand.</a:t>
            </a:r>
          </a:p>
        </p:txBody>
      </p:sp>
    </p:spTree>
    <p:extLst>
      <p:ext uri="{BB962C8B-B14F-4D97-AF65-F5344CB8AC3E}">
        <p14:creationId xmlns:p14="http://schemas.microsoft.com/office/powerpoint/2010/main" val="1497368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5943600" y="2743200"/>
            <a:ext cx="0" cy="2895600"/>
          </a:xfrm>
          <a:prstGeom prst="line">
            <a:avLst/>
          </a:prstGeom>
          <a:noFill/>
          <a:ln w="76200">
            <a:solidFill>
              <a:schemeClr val="tx1">
                <a:lumMod val="75000"/>
                <a:lumOff val="25000"/>
              </a:schemeClr>
            </a:solidFill>
            <a:round/>
            <a:headEnd/>
            <a:tailEnd/>
          </a:ln>
        </p:spPr>
        <p:txBody>
          <a:bodyPr/>
          <a:lstStyle/>
          <a:p>
            <a:endParaRPr lang="en-US">
              <a:solidFill>
                <a:prstClr val="black"/>
              </a:solidFill>
            </a:endParaRPr>
          </a:p>
        </p:txBody>
      </p:sp>
      <p:sp>
        <p:nvSpPr>
          <p:cNvPr id="3" name="Text Box 3"/>
          <p:cNvSpPr txBox="1">
            <a:spLocks noChangeArrowheads="1"/>
          </p:cNvSpPr>
          <p:nvPr/>
        </p:nvSpPr>
        <p:spPr bwMode="auto">
          <a:xfrm>
            <a:off x="5257800" y="1752600"/>
            <a:ext cx="1328738"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prstClr val="black"/>
                </a:solidFill>
              </a:rPr>
              <a:t>TASK</a:t>
            </a:r>
          </a:p>
        </p:txBody>
      </p:sp>
      <p:sp>
        <p:nvSpPr>
          <p:cNvPr id="4" name="Text Box 4"/>
          <p:cNvSpPr txBox="1">
            <a:spLocks noChangeArrowheads="1"/>
          </p:cNvSpPr>
          <p:nvPr/>
        </p:nvSpPr>
        <p:spPr bwMode="auto">
          <a:xfrm>
            <a:off x="5105401" y="6172200"/>
            <a:ext cx="1776413" cy="457200"/>
          </a:xfrm>
          <a:prstGeom prst="rect">
            <a:avLst/>
          </a:prstGeom>
          <a:noFill/>
          <a:ln w="9525">
            <a:noFill/>
            <a:miter lim="800000"/>
            <a:headEnd/>
            <a:tailEnd/>
          </a:ln>
        </p:spPr>
        <p:txBody>
          <a:bodyPr>
            <a:spAutoFit/>
          </a:bodyPr>
          <a:lstStyle/>
          <a:p>
            <a:pPr algn="ctr" eaLnBrk="0" hangingPunct="0">
              <a:spcBef>
                <a:spcPct val="50000"/>
              </a:spcBef>
            </a:pPr>
            <a:r>
              <a:rPr lang="en-US" sz="2400" dirty="0">
                <a:solidFill>
                  <a:prstClr val="black"/>
                </a:solidFill>
              </a:rPr>
              <a:t>PEOPLE</a:t>
            </a:r>
          </a:p>
        </p:txBody>
      </p:sp>
      <p:sp>
        <p:nvSpPr>
          <p:cNvPr id="5" name="Line 3"/>
          <p:cNvSpPr>
            <a:spLocks noChangeShapeType="1"/>
          </p:cNvSpPr>
          <p:nvPr/>
        </p:nvSpPr>
        <p:spPr bwMode="auto">
          <a:xfrm rot="-5400000" flipH="1">
            <a:off x="5981701" y="1943101"/>
            <a:ext cx="2" cy="4495801"/>
          </a:xfrm>
          <a:prstGeom prst="line">
            <a:avLst/>
          </a:prstGeom>
          <a:noFill/>
          <a:ln w="76200">
            <a:solidFill>
              <a:schemeClr val="tx1">
                <a:lumMod val="75000"/>
                <a:lumOff val="25000"/>
              </a:schemeClr>
            </a:solidFill>
            <a:round/>
            <a:headEnd/>
            <a:tailEnd/>
          </a:ln>
        </p:spPr>
        <p:txBody>
          <a:bodyPr/>
          <a:lstStyle/>
          <a:p>
            <a:endParaRPr lang="en-US">
              <a:solidFill>
                <a:prstClr val="black"/>
              </a:solidFill>
            </a:endParaRPr>
          </a:p>
        </p:txBody>
      </p:sp>
      <p:sp>
        <p:nvSpPr>
          <p:cNvPr id="6" name="Text Box 4"/>
          <p:cNvSpPr txBox="1">
            <a:spLocks noChangeArrowheads="1"/>
          </p:cNvSpPr>
          <p:nvPr/>
        </p:nvSpPr>
        <p:spPr bwMode="auto">
          <a:xfrm>
            <a:off x="267587" y="3086748"/>
            <a:ext cx="2590800" cy="461665"/>
          </a:xfrm>
          <a:prstGeom prst="rect">
            <a:avLst/>
          </a:prstGeom>
          <a:noFill/>
          <a:ln w="9525">
            <a:noFill/>
            <a:miter lim="800000"/>
            <a:headEnd/>
            <a:tailEnd/>
          </a:ln>
        </p:spPr>
        <p:txBody>
          <a:bodyPr wrap="square">
            <a:spAutoFit/>
          </a:bodyPr>
          <a:lstStyle/>
          <a:p>
            <a:pPr algn="ctr" eaLnBrk="0" hangingPunct="0"/>
            <a:r>
              <a:rPr lang="en-US" sz="2400" dirty="0">
                <a:solidFill>
                  <a:prstClr val="black"/>
                </a:solidFill>
              </a:rPr>
              <a:t>RESERVED</a:t>
            </a:r>
          </a:p>
        </p:txBody>
      </p:sp>
      <p:sp>
        <p:nvSpPr>
          <p:cNvPr id="7" name="Text Box 4"/>
          <p:cNvSpPr txBox="1">
            <a:spLocks noChangeArrowheads="1"/>
          </p:cNvSpPr>
          <p:nvPr/>
        </p:nvSpPr>
        <p:spPr bwMode="auto">
          <a:xfrm>
            <a:off x="9009013" y="3126004"/>
            <a:ext cx="2743200" cy="461665"/>
          </a:xfrm>
          <a:prstGeom prst="rect">
            <a:avLst/>
          </a:prstGeom>
          <a:noFill/>
          <a:ln w="9525">
            <a:noFill/>
            <a:miter lim="800000"/>
            <a:headEnd/>
            <a:tailEnd/>
          </a:ln>
        </p:spPr>
        <p:txBody>
          <a:bodyPr wrap="square">
            <a:spAutoFit/>
          </a:bodyPr>
          <a:lstStyle/>
          <a:p>
            <a:pPr algn="ctr" eaLnBrk="0" hangingPunct="0"/>
            <a:r>
              <a:rPr lang="en-US" sz="2400" dirty="0">
                <a:solidFill>
                  <a:prstClr val="black"/>
                </a:solidFill>
              </a:rPr>
              <a:t>OUTGOING</a:t>
            </a:r>
          </a:p>
        </p:txBody>
      </p:sp>
      <p:sp>
        <p:nvSpPr>
          <p:cNvPr id="16" name="Rectangle 2"/>
          <p:cNvSpPr txBox="1">
            <a:spLocks noChangeArrowheads="1"/>
          </p:cNvSpPr>
          <p:nvPr/>
        </p:nvSpPr>
        <p:spPr>
          <a:xfrm>
            <a:off x="1524000" y="120756"/>
            <a:ext cx="9144000" cy="1476694"/>
          </a:xfrm>
          <a:prstGeom prst="rect">
            <a:avLst/>
          </a:prstGeom>
        </p:spPr>
        <p:txBody>
          <a:bodyPr vert="horz" lIns="91440" tIns="45720" rIns="91440" bIns="45720" rtlCol="0" anchor="ctr">
            <a:noAutofit/>
          </a:bodyPr>
          <a:lstStyle/>
          <a:p>
            <a:pPr algn="ctr">
              <a:spcBef>
                <a:spcPct val="0"/>
              </a:spcBef>
              <a:defRPr/>
            </a:pPr>
            <a:r>
              <a:rPr lang="en-US" sz="6000" dirty="0">
                <a:latin typeface="Corbel" panose="020B0503020204020204" pitchFamily="34" charset="0"/>
              </a:rPr>
              <a:t>“Pace” and “Purpose”</a:t>
            </a:r>
          </a:p>
        </p:txBody>
      </p:sp>
      <p:sp>
        <p:nvSpPr>
          <p:cNvPr id="22" name="Text Box 3"/>
          <p:cNvSpPr txBox="1">
            <a:spLocks noChangeArrowheads="1"/>
          </p:cNvSpPr>
          <p:nvPr/>
        </p:nvSpPr>
        <p:spPr bwMode="auto">
          <a:xfrm>
            <a:off x="424987" y="3487452"/>
            <a:ext cx="2265998"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(RESPOND)</a:t>
            </a:r>
          </a:p>
        </p:txBody>
      </p:sp>
      <p:sp>
        <p:nvSpPr>
          <p:cNvPr id="23" name="Text Box 3"/>
          <p:cNvSpPr txBox="1">
            <a:spLocks noChangeArrowheads="1"/>
          </p:cNvSpPr>
          <p:nvPr/>
        </p:nvSpPr>
        <p:spPr bwMode="auto">
          <a:xfrm>
            <a:off x="9367156" y="4269003"/>
            <a:ext cx="1911670"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(FUTURE)</a:t>
            </a:r>
          </a:p>
        </p:txBody>
      </p:sp>
      <p:sp>
        <p:nvSpPr>
          <p:cNvPr id="24" name="Text Box 3"/>
          <p:cNvSpPr txBox="1">
            <a:spLocks noChangeArrowheads="1"/>
          </p:cNvSpPr>
          <p:nvPr/>
        </p:nvSpPr>
        <p:spPr bwMode="auto">
          <a:xfrm>
            <a:off x="9307143" y="3888003"/>
            <a:ext cx="2140270"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(EXTROVERT)</a:t>
            </a:r>
          </a:p>
        </p:txBody>
      </p:sp>
      <p:sp>
        <p:nvSpPr>
          <p:cNvPr id="26" name="Text Box 3"/>
          <p:cNvSpPr txBox="1">
            <a:spLocks noChangeArrowheads="1"/>
          </p:cNvSpPr>
          <p:nvPr/>
        </p:nvSpPr>
        <p:spPr bwMode="auto">
          <a:xfrm>
            <a:off x="9207137" y="3507003"/>
            <a:ext cx="2323147"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(INITIATE)</a:t>
            </a:r>
          </a:p>
        </p:txBody>
      </p:sp>
      <p:sp>
        <p:nvSpPr>
          <p:cNvPr id="27" name="Text Box 3"/>
          <p:cNvSpPr txBox="1">
            <a:spLocks noChangeArrowheads="1"/>
          </p:cNvSpPr>
          <p:nvPr/>
        </p:nvSpPr>
        <p:spPr bwMode="auto">
          <a:xfrm>
            <a:off x="401889" y="3913846"/>
            <a:ext cx="2304098"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(INTROVERT)</a:t>
            </a:r>
          </a:p>
        </p:txBody>
      </p:sp>
      <p:sp>
        <p:nvSpPr>
          <p:cNvPr id="28" name="Text Box 3"/>
          <p:cNvSpPr txBox="1">
            <a:spLocks noChangeArrowheads="1"/>
          </p:cNvSpPr>
          <p:nvPr/>
        </p:nvSpPr>
        <p:spPr bwMode="auto">
          <a:xfrm>
            <a:off x="9127219" y="4650004"/>
            <a:ext cx="2527048" cy="461665"/>
          </a:xfrm>
          <a:prstGeom prst="rect">
            <a:avLst/>
          </a:prstGeom>
          <a:noFill/>
          <a:ln w="9525">
            <a:noFill/>
            <a:miter lim="800000"/>
            <a:headEnd/>
            <a:tailEnd/>
          </a:ln>
        </p:spPr>
        <p:txBody>
          <a:bodyPr wrap="square">
            <a:spAutoFit/>
          </a:bodyPr>
          <a:lstStyle/>
          <a:p>
            <a:pPr algn="ctr" eaLnBrk="0" hangingPunct="0">
              <a:spcBef>
                <a:spcPct val="50000"/>
              </a:spcBef>
            </a:pPr>
            <a:r>
              <a:rPr lang="en-US" sz="2400" dirty="0" smtClean="0">
                <a:solidFill>
                  <a:prstClr val="black"/>
                </a:solidFill>
              </a:rPr>
              <a:t>(SPONTANEOUS)</a:t>
            </a:r>
            <a:endParaRPr lang="en-US" sz="2400" dirty="0">
              <a:solidFill>
                <a:prstClr val="black"/>
              </a:solidFill>
            </a:endParaRPr>
          </a:p>
        </p:txBody>
      </p:sp>
      <p:sp>
        <p:nvSpPr>
          <p:cNvPr id="29" name="Text Box 3"/>
          <p:cNvSpPr txBox="1">
            <a:spLocks noChangeArrowheads="1"/>
          </p:cNvSpPr>
          <p:nvPr/>
        </p:nvSpPr>
        <p:spPr bwMode="auto">
          <a:xfrm>
            <a:off x="436107" y="4294192"/>
            <a:ext cx="2189798"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a:solidFill>
                  <a:prstClr val="black"/>
                </a:solidFill>
              </a:rPr>
              <a:t>(PRESENT)</a:t>
            </a:r>
          </a:p>
        </p:txBody>
      </p:sp>
      <p:sp>
        <p:nvSpPr>
          <p:cNvPr id="30" name="Text Box 3"/>
          <p:cNvSpPr txBox="1">
            <a:spLocks noChangeArrowheads="1"/>
          </p:cNvSpPr>
          <p:nvPr/>
        </p:nvSpPr>
        <p:spPr bwMode="auto">
          <a:xfrm>
            <a:off x="345183" y="4691412"/>
            <a:ext cx="2342198" cy="457200"/>
          </a:xfrm>
          <a:prstGeom prst="rect">
            <a:avLst/>
          </a:prstGeom>
          <a:noFill/>
          <a:ln w="9525">
            <a:noFill/>
            <a:miter lim="800000"/>
            <a:headEnd/>
            <a:tailEnd/>
          </a:ln>
        </p:spPr>
        <p:txBody>
          <a:bodyPr wrap="square">
            <a:spAutoFit/>
          </a:bodyPr>
          <a:lstStyle/>
          <a:p>
            <a:pPr algn="ctr" eaLnBrk="0" hangingPunct="0">
              <a:spcBef>
                <a:spcPct val="50000"/>
              </a:spcBef>
            </a:pPr>
            <a:r>
              <a:rPr lang="en-US" sz="2400" dirty="0" smtClean="0">
                <a:solidFill>
                  <a:prstClr val="black"/>
                </a:solidFill>
              </a:rPr>
              <a:t>(METHODICAL)</a:t>
            </a:r>
            <a:endParaRPr lang="en-US" sz="2400" dirty="0">
              <a:solidFill>
                <a:prstClr val="black"/>
              </a:solidFill>
            </a:endParaRPr>
          </a:p>
        </p:txBody>
      </p:sp>
    </p:spTree>
    <p:extLst>
      <p:ext uri="{BB962C8B-B14F-4D97-AF65-F5344CB8AC3E}">
        <p14:creationId xmlns:p14="http://schemas.microsoft.com/office/powerpoint/2010/main" val="76583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22" grpId="0"/>
      <p:bldP spid="23" grpId="0"/>
      <p:bldP spid="24" grpId="0"/>
      <p:bldP spid="26" grpId="0"/>
      <p:bldP spid="27" grpId="0"/>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Rectangle 21"/>
          <p:cNvSpPr/>
          <p:nvPr/>
        </p:nvSpPr>
        <p:spPr>
          <a:xfrm>
            <a:off x="10746628" y="360283"/>
            <a:ext cx="522514" cy="567916"/>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pPr>
              <a:defRPr/>
            </a:pPr>
            <a:r>
              <a:rPr lang="en-US" smtClean="0">
                <a:solidFill>
                  <a:prstClr val="black">
                    <a:tint val="75000"/>
                  </a:prstClr>
                </a:solidFill>
              </a:rPr>
              <a:t>www.ThePerformanceGroupInc.com</a:t>
            </a:r>
            <a:endParaRPr lang="en-US">
              <a:solidFill>
                <a:prstClr val="black">
                  <a:tint val="75000"/>
                </a:prstClr>
              </a:solidFill>
            </a:endParaRPr>
          </a:p>
        </p:txBody>
      </p:sp>
      <p:sp>
        <p:nvSpPr>
          <p:cNvPr id="3" name="AutoShape 4" descr="Image result for lion"/>
          <p:cNvSpPr>
            <a:spLocks noChangeAspect="1" noChangeArrowheads="1"/>
          </p:cNvSpPr>
          <p:nvPr/>
        </p:nvSpPr>
        <p:spPr bwMode="auto">
          <a:xfrm>
            <a:off x="14922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
          <p:cNvSpPr txBox="1">
            <a:spLocks noChangeArrowheads="1"/>
          </p:cNvSpPr>
          <p:nvPr/>
        </p:nvSpPr>
        <p:spPr>
          <a:xfrm>
            <a:off x="630403" y="230943"/>
            <a:ext cx="8153400" cy="1476694"/>
          </a:xfrm>
          <a:prstGeom prst="rect">
            <a:avLst/>
          </a:prstGeom>
        </p:spPr>
        <p:txBody>
          <a:bodyPr vert="horz" lIns="91440" tIns="45720" rIns="91440" bIns="45720" rtlCol="0" anchor="ctr">
            <a:noAutofit/>
          </a:bodyPr>
          <a:lstStyle/>
          <a:p>
            <a:pPr>
              <a:spcBef>
                <a:spcPct val="0"/>
              </a:spcBef>
              <a:defRPr/>
            </a:pPr>
            <a:r>
              <a:rPr lang="en-US" sz="6000" dirty="0" smtClean="0">
                <a:latin typeface="Corbel" panose="020B0503020204020204" pitchFamily="34" charset="0"/>
              </a:rPr>
              <a:t>The “Dominant” Leader</a:t>
            </a:r>
            <a:endParaRPr lang="en-US" sz="6000" dirty="0">
              <a:latin typeface="Corbel" panose="020B0503020204020204" pitchFamily="34" charset="0"/>
            </a:endParaRPr>
          </a:p>
        </p:txBody>
      </p:sp>
      <p:grpSp>
        <p:nvGrpSpPr>
          <p:cNvPr id="12" name="Group 11"/>
          <p:cNvGrpSpPr/>
          <p:nvPr/>
        </p:nvGrpSpPr>
        <p:grpSpPr>
          <a:xfrm>
            <a:off x="10139363" y="347443"/>
            <a:ext cx="1227750" cy="1227750"/>
            <a:chOff x="502003" y="464949"/>
            <a:chExt cx="1227750" cy="1227750"/>
          </a:xfrm>
        </p:grpSpPr>
        <p:cxnSp>
          <p:nvCxnSpPr>
            <p:cNvPr id="11" name="Straight Arrow Connector 10"/>
            <p:cNvCxnSpPr/>
            <p:nvPr/>
          </p:nvCxnSpPr>
          <p:spPr>
            <a:xfrm>
              <a:off x="1115878" y="464949"/>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115878" y="443178"/>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630403" y="1424477"/>
            <a:ext cx="8336829" cy="4144261"/>
            <a:chOff x="630403" y="1424477"/>
            <a:chExt cx="8336829" cy="4144261"/>
          </a:xfrm>
        </p:grpSpPr>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771" y="1424477"/>
              <a:ext cx="923879" cy="923879"/>
            </a:xfrm>
            <a:prstGeom prst="rect">
              <a:avLst/>
            </a:prstGeom>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7103" y="1455906"/>
              <a:ext cx="759867" cy="876211"/>
            </a:xfrm>
            <a:prstGeom prst="rect">
              <a:avLst/>
            </a:prstGeom>
          </p:spPr>
        </p:pic>
        <p:sp>
          <p:nvSpPr>
            <p:cNvPr id="2" name="TextBox 1"/>
            <p:cNvSpPr txBox="1"/>
            <p:nvPr/>
          </p:nvSpPr>
          <p:spPr>
            <a:xfrm>
              <a:off x="1576553" y="1918136"/>
              <a:ext cx="3367314" cy="369332"/>
            </a:xfrm>
            <a:prstGeom prst="rect">
              <a:avLst/>
            </a:prstGeom>
            <a:noFill/>
          </p:spPr>
          <p:txBody>
            <a:bodyPr wrap="square" rtlCol="0">
              <a:spAutoFit/>
            </a:bodyPr>
            <a:lstStyle/>
            <a:p>
              <a:r>
                <a:rPr lang="en-US" dirty="0" smtClean="0"/>
                <a:t>_______________________</a:t>
              </a:r>
              <a:endParaRPr lang="en-US" dirty="0"/>
            </a:p>
          </p:txBody>
        </p:sp>
        <p:sp>
          <p:nvSpPr>
            <p:cNvPr id="14" name="TextBox 13"/>
            <p:cNvSpPr txBox="1"/>
            <p:nvPr/>
          </p:nvSpPr>
          <p:spPr>
            <a:xfrm>
              <a:off x="5599918" y="1908723"/>
              <a:ext cx="3367314" cy="369332"/>
            </a:xfrm>
            <a:prstGeom prst="rect">
              <a:avLst/>
            </a:prstGeom>
            <a:noFill/>
          </p:spPr>
          <p:txBody>
            <a:bodyPr wrap="square" rtlCol="0">
              <a:spAutoFit/>
            </a:bodyPr>
            <a:lstStyle/>
            <a:p>
              <a:r>
                <a:rPr lang="en-US" dirty="0" smtClean="0"/>
                <a:t>_______________________</a:t>
              </a:r>
              <a:endParaRPr lang="en-US" dirty="0"/>
            </a:p>
          </p:txBody>
        </p:sp>
        <p:sp>
          <p:nvSpPr>
            <p:cNvPr id="4" name="TextBox 3"/>
            <p:cNvSpPr txBox="1"/>
            <p:nvPr/>
          </p:nvSpPr>
          <p:spPr>
            <a:xfrm>
              <a:off x="630403" y="2900911"/>
              <a:ext cx="2820715" cy="461665"/>
            </a:xfrm>
            <a:prstGeom prst="rect">
              <a:avLst/>
            </a:prstGeom>
            <a:noFill/>
          </p:spPr>
          <p:txBody>
            <a:bodyPr wrap="square" rtlCol="0">
              <a:spAutoFit/>
            </a:bodyPr>
            <a:lstStyle/>
            <a:p>
              <a:r>
                <a:rPr lang="en-US" sz="2400" dirty="0" smtClean="0">
                  <a:latin typeface="Corbel" panose="020B0503020204020204" pitchFamily="34" charset="0"/>
                </a:rPr>
                <a:t>Will be…</a:t>
              </a:r>
              <a:endParaRPr lang="en-US" sz="2400" dirty="0">
                <a:latin typeface="Corbel" panose="020B0503020204020204" pitchFamily="34" charset="0"/>
              </a:endParaRPr>
            </a:p>
          </p:txBody>
        </p:sp>
        <p:sp>
          <p:nvSpPr>
            <p:cNvPr id="16" name="TextBox 15"/>
            <p:cNvSpPr txBox="1"/>
            <p:nvPr/>
          </p:nvSpPr>
          <p:spPr>
            <a:xfrm>
              <a:off x="633126" y="3626620"/>
              <a:ext cx="2820715" cy="461665"/>
            </a:xfrm>
            <a:prstGeom prst="rect">
              <a:avLst/>
            </a:prstGeom>
            <a:noFill/>
          </p:spPr>
          <p:txBody>
            <a:bodyPr wrap="square" rtlCol="0">
              <a:spAutoFit/>
            </a:bodyPr>
            <a:lstStyle/>
            <a:p>
              <a:r>
                <a:rPr lang="en-US" sz="2400" dirty="0" smtClean="0">
                  <a:latin typeface="Corbel" panose="020B0503020204020204" pitchFamily="34" charset="0"/>
                </a:rPr>
                <a:t>Needs…</a:t>
              </a:r>
              <a:endParaRPr lang="en-US" sz="2400" dirty="0">
                <a:latin typeface="Corbel" panose="020B0503020204020204" pitchFamily="34" charset="0"/>
              </a:endParaRPr>
            </a:p>
          </p:txBody>
        </p:sp>
        <p:sp>
          <p:nvSpPr>
            <p:cNvPr id="17" name="TextBox 16"/>
            <p:cNvSpPr txBox="1"/>
            <p:nvPr/>
          </p:nvSpPr>
          <p:spPr>
            <a:xfrm>
              <a:off x="640386" y="4388619"/>
              <a:ext cx="2820715" cy="461665"/>
            </a:xfrm>
            <a:prstGeom prst="rect">
              <a:avLst/>
            </a:prstGeom>
            <a:noFill/>
          </p:spPr>
          <p:txBody>
            <a:bodyPr wrap="square" rtlCol="0">
              <a:spAutoFit/>
            </a:bodyPr>
            <a:lstStyle/>
            <a:p>
              <a:r>
                <a:rPr lang="en-US" sz="2400" dirty="0" smtClean="0">
                  <a:latin typeface="Corbel" panose="020B0503020204020204" pitchFamily="34" charset="0"/>
                </a:rPr>
                <a:t>Limitations…</a:t>
              </a:r>
              <a:endParaRPr lang="en-US" sz="2400" dirty="0">
                <a:latin typeface="Corbel" panose="020B0503020204020204" pitchFamily="34" charset="0"/>
              </a:endParaRPr>
            </a:p>
          </p:txBody>
        </p:sp>
        <p:sp>
          <p:nvSpPr>
            <p:cNvPr id="18" name="TextBox 17"/>
            <p:cNvSpPr txBox="1"/>
            <p:nvPr/>
          </p:nvSpPr>
          <p:spPr>
            <a:xfrm>
              <a:off x="633132" y="5107073"/>
              <a:ext cx="2820715" cy="461665"/>
            </a:xfrm>
            <a:prstGeom prst="rect">
              <a:avLst/>
            </a:prstGeom>
            <a:noFill/>
          </p:spPr>
          <p:txBody>
            <a:bodyPr wrap="square" rtlCol="0">
              <a:spAutoFit/>
            </a:bodyPr>
            <a:lstStyle/>
            <a:p>
              <a:r>
                <a:rPr lang="en-US" sz="2400" dirty="0" smtClean="0">
                  <a:latin typeface="Corbel" panose="020B0503020204020204" pitchFamily="34" charset="0"/>
                </a:rPr>
                <a:t>Tips…</a:t>
              </a:r>
              <a:endParaRPr lang="en-US" sz="2400" dirty="0">
                <a:latin typeface="Corbel" panose="020B0503020204020204" pitchFamily="34" charset="0"/>
              </a:endParaRPr>
            </a:p>
          </p:txBody>
        </p:sp>
      </p:grpSp>
    </p:spTree>
    <p:extLst>
      <p:ext uri="{BB962C8B-B14F-4D97-AF65-F5344CB8AC3E}">
        <p14:creationId xmlns:p14="http://schemas.microsoft.com/office/powerpoint/2010/main" val="2194850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Rectangle 21"/>
          <p:cNvSpPr/>
          <p:nvPr/>
        </p:nvSpPr>
        <p:spPr>
          <a:xfrm>
            <a:off x="10746628" y="926335"/>
            <a:ext cx="522514" cy="567916"/>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pPr>
              <a:defRPr/>
            </a:pPr>
            <a:r>
              <a:rPr lang="en-US" smtClean="0">
                <a:solidFill>
                  <a:prstClr val="black">
                    <a:tint val="75000"/>
                  </a:prstClr>
                </a:solidFill>
              </a:rPr>
              <a:t>www.ThePerformanceGroupInc.com</a:t>
            </a:r>
            <a:endParaRPr lang="en-US">
              <a:solidFill>
                <a:prstClr val="black">
                  <a:tint val="75000"/>
                </a:prstClr>
              </a:solidFill>
            </a:endParaRPr>
          </a:p>
        </p:txBody>
      </p:sp>
      <p:sp>
        <p:nvSpPr>
          <p:cNvPr id="3" name="AutoShape 4" descr="Image result for lion"/>
          <p:cNvSpPr>
            <a:spLocks noChangeAspect="1" noChangeArrowheads="1"/>
          </p:cNvSpPr>
          <p:nvPr/>
        </p:nvSpPr>
        <p:spPr bwMode="auto">
          <a:xfrm>
            <a:off x="14922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
          <p:cNvSpPr txBox="1">
            <a:spLocks noChangeArrowheads="1"/>
          </p:cNvSpPr>
          <p:nvPr/>
        </p:nvSpPr>
        <p:spPr>
          <a:xfrm>
            <a:off x="630403" y="230943"/>
            <a:ext cx="8153400" cy="1476694"/>
          </a:xfrm>
          <a:prstGeom prst="rect">
            <a:avLst/>
          </a:prstGeom>
        </p:spPr>
        <p:txBody>
          <a:bodyPr vert="horz" lIns="91440" tIns="45720" rIns="91440" bIns="45720" rtlCol="0" anchor="ctr">
            <a:noAutofit/>
          </a:bodyPr>
          <a:lstStyle/>
          <a:p>
            <a:pPr>
              <a:spcBef>
                <a:spcPct val="0"/>
              </a:spcBef>
              <a:defRPr/>
            </a:pPr>
            <a:r>
              <a:rPr lang="en-US" sz="6000" dirty="0" smtClean="0">
                <a:latin typeface="Corbel" panose="020B0503020204020204" pitchFamily="34" charset="0"/>
              </a:rPr>
              <a:t>The “Influencing” Leader</a:t>
            </a:r>
            <a:endParaRPr lang="en-US" sz="6000" dirty="0">
              <a:latin typeface="Corbel" panose="020B0503020204020204" pitchFamily="34" charset="0"/>
            </a:endParaRPr>
          </a:p>
        </p:txBody>
      </p:sp>
      <p:grpSp>
        <p:nvGrpSpPr>
          <p:cNvPr id="12" name="Group 11"/>
          <p:cNvGrpSpPr/>
          <p:nvPr/>
        </p:nvGrpSpPr>
        <p:grpSpPr>
          <a:xfrm>
            <a:off x="10139363" y="347443"/>
            <a:ext cx="1227750" cy="1227750"/>
            <a:chOff x="502003" y="464949"/>
            <a:chExt cx="1227750" cy="1227750"/>
          </a:xfrm>
        </p:grpSpPr>
        <p:cxnSp>
          <p:nvCxnSpPr>
            <p:cNvPr id="11" name="Straight Arrow Connector 10"/>
            <p:cNvCxnSpPr/>
            <p:nvPr/>
          </p:nvCxnSpPr>
          <p:spPr>
            <a:xfrm>
              <a:off x="1115878" y="464949"/>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115878" y="443178"/>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30403" y="1424477"/>
            <a:ext cx="8336829" cy="4144261"/>
            <a:chOff x="630403" y="1424477"/>
            <a:chExt cx="8336829" cy="4144261"/>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771" y="1424477"/>
              <a:ext cx="923879" cy="923879"/>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7103" y="1455906"/>
              <a:ext cx="759867" cy="876211"/>
            </a:xfrm>
            <a:prstGeom prst="rect">
              <a:avLst/>
            </a:prstGeom>
          </p:spPr>
        </p:pic>
        <p:sp>
          <p:nvSpPr>
            <p:cNvPr id="16" name="TextBox 15"/>
            <p:cNvSpPr txBox="1"/>
            <p:nvPr/>
          </p:nvSpPr>
          <p:spPr>
            <a:xfrm>
              <a:off x="1576553" y="1918136"/>
              <a:ext cx="3367314" cy="369332"/>
            </a:xfrm>
            <a:prstGeom prst="rect">
              <a:avLst/>
            </a:prstGeom>
            <a:noFill/>
          </p:spPr>
          <p:txBody>
            <a:bodyPr wrap="square" rtlCol="0">
              <a:spAutoFit/>
            </a:bodyPr>
            <a:lstStyle/>
            <a:p>
              <a:r>
                <a:rPr lang="en-US" dirty="0" smtClean="0"/>
                <a:t>_______________________</a:t>
              </a:r>
              <a:endParaRPr lang="en-US" dirty="0"/>
            </a:p>
          </p:txBody>
        </p:sp>
        <p:sp>
          <p:nvSpPr>
            <p:cNvPr id="17" name="TextBox 16"/>
            <p:cNvSpPr txBox="1"/>
            <p:nvPr/>
          </p:nvSpPr>
          <p:spPr>
            <a:xfrm>
              <a:off x="5599918" y="1908723"/>
              <a:ext cx="3367314" cy="369332"/>
            </a:xfrm>
            <a:prstGeom prst="rect">
              <a:avLst/>
            </a:prstGeom>
            <a:noFill/>
          </p:spPr>
          <p:txBody>
            <a:bodyPr wrap="square" rtlCol="0">
              <a:spAutoFit/>
            </a:bodyPr>
            <a:lstStyle/>
            <a:p>
              <a:r>
                <a:rPr lang="en-US" dirty="0" smtClean="0"/>
                <a:t>_______________________</a:t>
              </a:r>
              <a:endParaRPr lang="en-US" dirty="0"/>
            </a:p>
          </p:txBody>
        </p:sp>
        <p:sp>
          <p:nvSpPr>
            <p:cNvPr id="18" name="TextBox 17"/>
            <p:cNvSpPr txBox="1"/>
            <p:nvPr/>
          </p:nvSpPr>
          <p:spPr>
            <a:xfrm>
              <a:off x="630403" y="2900911"/>
              <a:ext cx="2820715" cy="461665"/>
            </a:xfrm>
            <a:prstGeom prst="rect">
              <a:avLst/>
            </a:prstGeom>
            <a:noFill/>
          </p:spPr>
          <p:txBody>
            <a:bodyPr wrap="square" rtlCol="0">
              <a:spAutoFit/>
            </a:bodyPr>
            <a:lstStyle/>
            <a:p>
              <a:r>
                <a:rPr lang="en-US" sz="2400" dirty="0" smtClean="0">
                  <a:latin typeface="Corbel" panose="020B0503020204020204" pitchFamily="34" charset="0"/>
                </a:rPr>
                <a:t>Will be…</a:t>
              </a:r>
              <a:endParaRPr lang="en-US" sz="2400" dirty="0">
                <a:latin typeface="Corbel" panose="020B0503020204020204" pitchFamily="34" charset="0"/>
              </a:endParaRPr>
            </a:p>
          </p:txBody>
        </p:sp>
        <p:sp>
          <p:nvSpPr>
            <p:cNvPr id="19" name="TextBox 18"/>
            <p:cNvSpPr txBox="1"/>
            <p:nvPr/>
          </p:nvSpPr>
          <p:spPr>
            <a:xfrm>
              <a:off x="633126" y="3626620"/>
              <a:ext cx="2820715" cy="461665"/>
            </a:xfrm>
            <a:prstGeom prst="rect">
              <a:avLst/>
            </a:prstGeom>
            <a:noFill/>
          </p:spPr>
          <p:txBody>
            <a:bodyPr wrap="square" rtlCol="0">
              <a:spAutoFit/>
            </a:bodyPr>
            <a:lstStyle/>
            <a:p>
              <a:r>
                <a:rPr lang="en-US" sz="2400" dirty="0" smtClean="0">
                  <a:latin typeface="Corbel" panose="020B0503020204020204" pitchFamily="34" charset="0"/>
                </a:rPr>
                <a:t>Needs…</a:t>
              </a:r>
              <a:endParaRPr lang="en-US" sz="2400" dirty="0">
                <a:latin typeface="Corbel" panose="020B0503020204020204" pitchFamily="34" charset="0"/>
              </a:endParaRPr>
            </a:p>
          </p:txBody>
        </p:sp>
        <p:sp>
          <p:nvSpPr>
            <p:cNvPr id="26" name="TextBox 25"/>
            <p:cNvSpPr txBox="1"/>
            <p:nvPr/>
          </p:nvSpPr>
          <p:spPr>
            <a:xfrm>
              <a:off x="640386" y="4388619"/>
              <a:ext cx="2820715" cy="461665"/>
            </a:xfrm>
            <a:prstGeom prst="rect">
              <a:avLst/>
            </a:prstGeom>
            <a:noFill/>
          </p:spPr>
          <p:txBody>
            <a:bodyPr wrap="square" rtlCol="0">
              <a:spAutoFit/>
            </a:bodyPr>
            <a:lstStyle/>
            <a:p>
              <a:r>
                <a:rPr lang="en-US" sz="2400" dirty="0" smtClean="0">
                  <a:latin typeface="Corbel" panose="020B0503020204020204" pitchFamily="34" charset="0"/>
                </a:rPr>
                <a:t>Limitations…</a:t>
              </a:r>
              <a:endParaRPr lang="en-US" sz="2400" dirty="0">
                <a:latin typeface="Corbel" panose="020B0503020204020204" pitchFamily="34" charset="0"/>
              </a:endParaRPr>
            </a:p>
          </p:txBody>
        </p:sp>
        <p:sp>
          <p:nvSpPr>
            <p:cNvPr id="28" name="TextBox 27"/>
            <p:cNvSpPr txBox="1"/>
            <p:nvPr/>
          </p:nvSpPr>
          <p:spPr>
            <a:xfrm>
              <a:off x="633132" y="5107073"/>
              <a:ext cx="2820715" cy="461665"/>
            </a:xfrm>
            <a:prstGeom prst="rect">
              <a:avLst/>
            </a:prstGeom>
            <a:noFill/>
          </p:spPr>
          <p:txBody>
            <a:bodyPr wrap="square" rtlCol="0">
              <a:spAutoFit/>
            </a:bodyPr>
            <a:lstStyle/>
            <a:p>
              <a:r>
                <a:rPr lang="en-US" sz="2400" dirty="0" smtClean="0">
                  <a:latin typeface="Corbel" panose="020B0503020204020204" pitchFamily="34" charset="0"/>
                </a:rPr>
                <a:t>Tips…</a:t>
              </a:r>
              <a:endParaRPr lang="en-US" sz="2400" dirty="0">
                <a:latin typeface="Corbel" panose="020B0503020204020204" pitchFamily="34" charset="0"/>
              </a:endParaRPr>
            </a:p>
          </p:txBody>
        </p:sp>
      </p:grpSp>
    </p:spTree>
    <p:extLst>
      <p:ext uri="{BB962C8B-B14F-4D97-AF65-F5344CB8AC3E}">
        <p14:creationId xmlns:p14="http://schemas.microsoft.com/office/powerpoint/2010/main" val="4095381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Rectangle 21"/>
          <p:cNvSpPr/>
          <p:nvPr/>
        </p:nvSpPr>
        <p:spPr>
          <a:xfrm>
            <a:off x="10224120" y="926335"/>
            <a:ext cx="522514" cy="567916"/>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pPr>
              <a:defRPr/>
            </a:pPr>
            <a:r>
              <a:rPr lang="en-US" smtClean="0">
                <a:solidFill>
                  <a:prstClr val="black">
                    <a:tint val="75000"/>
                  </a:prstClr>
                </a:solidFill>
              </a:rPr>
              <a:t>www.ThePerformanceGroupInc.com</a:t>
            </a:r>
            <a:endParaRPr lang="en-US">
              <a:solidFill>
                <a:prstClr val="black">
                  <a:tint val="75000"/>
                </a:prstClr>
              </a:solidFill>
            </a:endParaRPr>
          </a:p>
        </p:txBody>
      </p:sp>
      <p:sp>
        <p:nvSpPr>
          <p:cNvPr id="3" name="AutoShape 4" descr="Image result for lion"/>
          <p:cNvSpPr>
            <a:spLocks noChangeAspect="1" noChangeArrowheads="1"/>
          </p:cNvSpPr>
          <p:nvPr/>
        </p:nvSpPr>
        <p:spPr bwMode="auto">
          <a:xfrm>
            <a:off x="14922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2"/>
          <p:cNvSpPr txBox="1">
            <a:spLocks noChangeArrowheads="1"/>
          </p:cNvSpPr>
          <p:nvPr/>
        </p:nvSpPr>
        <p:spPr>
          <a:xfrm>
            <a:off x="630403" y="230943"/>
            <a:ext cx="8153400" cy="1476694"/>
          </a:xfrm>
          <a:prstGeom prst="rect">
            <a:avLst/>
          </a:prstGeom>
        </p:spPr>
        <p:txBody>
          <a:bodyPr vert="horz" lIns="91440" tIns="45720" rIns="91440" bIns="45720" rtlCol="0" anchor="ctr">
            <a:noAutofit/>
          </a:bodyPr>
          <a:lstStyle/>
          <a:p>
            <a:pPr>
              <a:spcBef>
                <a:spcPct val="0"/>
              </a:spcBef>
              <a:defRPr/>
            </a:pPr>
            <a:r>
              <a:rPr lang="en-US" sz="6000" dirty="0" smtClean="0">
                <a:latin typeface="Corbel" panose="020B0503020204020204" pitchFamily="34" charset="0"/>
              </a:rPr>
              <a:t>The “Steady” Leader</a:t>
            </a:r>
            <a:endParaRPr lang="en-US" sz="6000" dirty="0">
              <a:latin typeface="Corbel" panose="020B0503020204020204" pitchFamily="34" charset="0"/>
            </a:endParaRPr>
          </a:p>
        </p:txBody>
      </p:sp>
      <p:grpSp>
        <p:nvGrpSpPr>
          <p:cNvPr id="12" name="Group 11"/>
          <p:cNvGrpSpPr/>
          <p:nvPr/>
        </p:nvGrpSpPr>
        <p:grpSpPr>
          <a:xfrm>
            <a:off x="10139363" y="347443"/>
            <a:ext cx="1227750" cy="1227750"/>
            <a:chOff x="502003" y="464949"/>
            <a:chExt cx="1227750" cy="1227750"/>
          </a:xfrm>
        </p:grpSpPr>
        <p:cxnSp>
          <p:nvCxnSpPr>
            <p:cNvPr id="11" name="Straight Arrow Connector 10"/>
            <p:cNvCxnSpPr/>
            <p:nvPr/>
          </p:nvCxnSpPr>
          <p:spPr>
            <a:xfrm>
              <a:off x="1115878" y="464949"/>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115878" y="443178"/>
              <a:ext cx="0" cy="122775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30403" y="1424477"/>
            <a:ext cx="8336829" cy="4144261"/>
            <a:chOff x="630403" y="1424477"/>
            <a:chExt cx="8336829" cy="4144261"/>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771" y="1424477"/>
              <a:ext cx="923879" cy="923879"/>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7103" y="1455906"/>
              <a:ext cx="759867" cy="876211"/>
            </a:xfrm>
            <a:prstGeom prst="rect">
              <a:avLst/>
            </a:prstGeom>
          </p:spPr>
        </p:pic>
        <p:sp>
          <p:nvSpPr>
            <p:cNvPr id="16" name="TextBox 15"/>
            <p:cNvSpPr txBox="1"/>
            <p:nvPr/>
          </p:nvSpPr>
          <p:spPr>
            <a:xfrm>
              <a:off x="1576553" y="1918136"/>
              <a:ext cx="3367314" cy="369332"/>
            </a:xfrm>
            <a:prstGeom prst="rect">
              <a:avLst/>
            </a:prstGeom>
            <a:noFill/>
          </p:spPr>
          <p:txBody>
            <a:bodyPr wrap="square" rtlCol="0">
              <a:spAutoFit/>
            </a:bodyPr>
            <a:lstStyle/>
            <a:p>
              <a:r>
                <a:rPr lang="en-US" dirty="0" smtClean="0"/>
                <a:t>_______________________</a:t>
              </a:r>
              <a:endParaRPr lang="en-US" dirty="0"/>
            </a:p>
          </p:txBody>
        </p:sp>
        <p:sp>
          <p:nvSpPr>
            <p:cNvPr id="17" name="TextBox 16"/>
            <p:cNvSpPr txBox="1"/>
            <p:nvPr/>
          </p:nvSpPr>
          <p:spPr>
            <a:xfrm>
              <a:off x="5599918" y="1908723"/>
              <a:ext cx="3367314" cy="369332"/>
            </a:xfrm>
            <a:prstGeom prst="rect">
              <a:avLst/>
            </a:prstGeom>
            <a:noFill/>
          </p:spPr>
          <p:txBody>
            <a:bodyPr wrap="square" rtlCol="0">
              <a:spAutoFit/>
            </a:bodyPr>
            <a:lstStyle/>
            <a:p>
              <a:r>
                <a:rPr lang="en-US" dirty="0" smtClean="0"/>
                <a:t>_______________________</a:t>
              </a:r>
              <a:endParaRPr lang="en-US" dirty="0"/>
            </a:p>
          </p:txBody>
        </p:sp>
        <p:sp>
          <p:nvSpPr>
            <p:cNvPr id="18" name="TextBox 17"/>
            <p:cNvSpPr txBox="1"/>
            <p:nvPr/>
          </p:nvSpPr>
          <p:spPr>
            <a:xfrm>
              <a:off x="630403" y="2900911"/>
              <a:ext cx="2820715" cy="461665"/>
            </a:xfrm>
            <a:prstGeom prst="rect">
              <a:avLst/>
            </a:prstGeom>
            <a:noFill/>
          </p:spPr>
          <p:txBody>
            <a:bodyPr wrap="square" rtlCol="0">
              <a:spAutoFit/>
            </a:bodyPr>
            <a:lstStyle/>
            <a:p>
              <a:r>
                <a:rPr lang="en-US" sz="2400" dirty="0" smtClean="0">
                  <a:latin typeface="Corbel" panose="020B0503020204020204" pitchFamily="34" charset="0"/>
                </a:rPr>
                <a:t>Will be…</a:t>
              </a:r>
              <a:endParaRPr lang="en-US" sz="2400" dirty="0">
                <a:latin typeface="Corbel" panose="020B0503020204020204" pitchFamily="34" charset="0"/>
              </a:endParaRPr>
            </a:p>
          </p:txBody>
        </p:sp>
        <p:sp>
          <p:nvSpPr>
            <p:cNvPr id="19" name="TextBox 18"/>
            <p:cNvSpPr txBox="1"/>
            <p:nvPr/>
          </p:nvSpPr>
          <p:spPr>
            <a:xfrm>
              <a:off x="633126" y="3626620"/>
              <a:ext cx="2820715" cy="461665"/>
            </a:xfrm>
            <a:prstGeom prst="rect">
              <a:avLst/>
            </a:prstGeom>
            <a:noFill/>
          </p:spPr>
          <p:txBody>
            <a:bodyPr wrap="square" rtlCol="0">
              <a:spAutoFit/>
            </a:bodyPr>
            <a:lstStyle/>
            <a:p>
              <a:r>
                <a:rPr lang="en-US" sz="2400" dirty="0" smtClean="0">
                  <a:latin typeface="Corbel" panose="020B0503020204020204" pitchFamily="34" charset="0"/>
                </a:rPr>
                <a:t>Needs…</a:t>
              </a:r>
              <a:endParaRPr lang="en-US" sz="2400" dirty="0">
                <a:latin typeface="Corbel" panose="020B0503020204020204" pitchFamily="34" charset="0"/>
              </a:endParaRPr>
            </a:p>
          </p:txBody>
        </p:sp>
        <p:sp>
          <p:nvSpPr>
            <p:cNvPr id="26" name="TextBox 25"/>
            <p:cNvSpPr txBox="1"/>
            <p:nvPr/>
          </p:nvSpPr>
          <p:spPr>
            <a:xfrm>
              <a:off x="640386" y="4388619"/>
              <a:ext cx="2820715" cy="461665"/>
            </a:xfrm>
            <a:prstGeom prst="rect">
              <a:avLst/>
            </a:prstGeom>
            <a:noFill/>
          </p:spPr>
          <p:txBody>
            <a:bodyPr wrap="square" rtlCol="0">
              <a:spAutoFit/>
            </a:bodyPr>
            <a:lstStyle/>
            <a:p>
              <a:r>
                <a:rPr lang="en-US" sz="2400" dirty="0" smtClean="0">
                  <a:latin typeface="Corbel" panose="020B0503020204020204" pitchFamily="34" charset="0"/>
                </a:rPr>
                <a:t>Limitations…</a:t>
              </a:r>
              <a:endParaRPr lang="en-US" sz="2400" dirty="0">
                <a:latin typeface="Corbel" panose="020B0503020204020204" pitchFamily="34" charset="0"/>
              </a:endParaRPr>
            </a:p>
          </p:txBody>
        </p:sp>
        <p:sp>
          <p:nvSpPr>
            <p:cNvPr id="28" name="TextBox 27"/>
            <p:cNvSpPr txBox="1"/>
            <p:nvPr/>
          </p:nvSpPr>
          <p:spPr>
            <a:xfrm>
              <a:off x="633132" y="5107073"/>
              <a:ext cx="2820715" cy="461665"/>
            </a:xfrm>
            <a:prstGeom prst="rect">
              <a:avLst/>
            </a:prstGeom>
            <a:noFill/>
          </p:spPr>
          <p:txBody>
            <a:bodyPr wrap="square" rtlCol="0">
              <a:spAutoFit/>
            </a:bodyPr>
            <a:lstStyle/>
            <a:p>
              <a:r>
                <a:rPr lang="en-US" sz="2400" dirty="0" smtClean="0">
                  <a:latin typeface="Corbel" panose="020B0503020204020204" pitchFamily="34" charset="0"/>
                </a:rPr>
                <a:t>Tips…</a:t>
              </a:r>
              <a:endParaRPr lang="en-US" sz="2400" dirty="0">
                <a:latin typeface="Corbel" panose="020B0503020204020204" pitchFamily="34" charset="0"/>
              </a:endParaRPr>
            </a:p>
          </p:txBody>
        </p:sp>
      </p:grpSp>
    </p:spTree>
    <p:extLst>
      <p:ext uri="{BB962C8B-B14F-4D97-AF65-F5344CB8AC3E}">
        <p14:creationId xmlns:p14="http://schemas.microsoft.com/office/powerpoint/2010/main" val="4016759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3530</TotalTime>
  <Words>1225</Words>
  <Application>Microsoft Office PowerPoint</Application>
  <PresentationFormat>Widescreen</PresentationFormat>
  <Paragraphs>251</Paragraphs>
  <Slides>49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Bookman Old Style</vt:lpstr>
      <vt:lpstr>Calibri</vt:lpstr>
      <vt:lpstr>Calibri Light</vt:lpstr>
      <vt:lpstr>Corbel</vt:lpstr>
      <vt:lpstr>ITC Avant Garde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 Convey your positive intent</vt:lpstr>
      <vt:lpstr>2 – Describe the specific behavior</vt:lpstr>
      <vt:lpstr>3 – Explain the impact of the behavior</vt:lpstr>
      <vt:lpstr>4 – Ask the other person to respond</vt:lpstr>
      <vt:lpstr>5 – Focus the discussion on solutions</vt:lpstr>
      <vt:lpstr>Coaching - Example</vt:lpstr>
      <vt:lpstr>PowerPoint Presentation</vt:lpstr>
      <vt:lpstr>How did we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Stump</dc:creator>
  <cp:lastModifiedBy>Mary Chipps</cp:lastModifiedBy>
  <cp:revision>115</cp:revision>
  <cp:lastPrinted>2017-04-24T18:27:19Z</cp:lastPrinted>
  <dcterms:created xsi:type="dcterms:W3CDTF">2017-03-15T16:48:35Z</dcterms:created>
  <dcterms:modified xsi:type="dcterms:W3CDTF">2017-04-24T18:27:36Z</dcterms:modified>
</cp:coreProperties>
</file>