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comment1.xml" ContentType="application/vnd.openxmlformats-officedocument.presentationml.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comment2.xml" ContentType="application/vnd.openxmlformats-officedocument.presentationml.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6" r:id="rId2"/>
    <p:sldId id="257" r:id="rId3"/>
    <p:sldId id="258" r:id="rId4"/>
    <p:sldId id="259" r:id="rId5"/>
    <p:sldId id="260" r:id="rId6"/>
    <p:sldId id="262" r:id="rId7"/>
    <p:sldId id="302" r:id="rId8"/>
    <p:sldId id="263" r:id="rId9"/>
    <p:sldId id="264" r:id="rId10"/>
    <p:sldId id="306" r:id="rId11"/>
    <p:sldId id="270" r:id="rId12"/>
    <p:sldId id="271" r:id="rId13"/>
    <p:sldId id="272" r:id="rId14"/>
    <p:sldId id="296" r:id="rId15"/>
    <p:sldId id="297" r:id="rId16"/>
    <p:sldId id="310" r:id="rId17"/>
    <p:sldId id="308" r:id="rId18"/>
    <p:sldId id="303" r:id="rId19"/>
    <p:sldId id="309" r:id="rId20"/>
    <p:sldId id="298" r:id="rId21"/>
    <p:sldId id="266" r:id="rId22"/>
    <p:sldId id="299" r:id="rId23"/>
    <p:sldId id="314" r:id="rId24"/>
    <p:sldId id="267" r:id="rId25"/>
    <p:sldId id="307" r:id="rId26"/>
    <p:sldId id="304" r:id="rId27"/>
    <p:sldId id="274" r:id="rId28"/>
    <p:sldId id="276" r:id="rId29"/>
    <p:sldId id="275" r:id="rId30"/>
    <p:sldId id="277" r:id="rId31"/>
    <p:sldId id="278" r:id="rId32"/>
    <p:sldId id="301" r:id="rId33"/>
    <p:sldId id="279" r:id="rId34"/>
    <p:sldId id="280" r:id="rId35"/>
    <p:sldId id="281" r:id="rId36"/>
    <p:sldId id="282" r:id="rId37"/>
    <p:sldId id="284" r:id="rId38"/>
    <p:sldId id="285" r:id="rId39"/>
    <p:sldId id="286" r:id="rId40"/>
    <p:sldId id="287" r:id="rId41"/>
    <p:sldId id="288" r:id="rId42"/>
    <p:sldId id="289" r:id="rId43"/>
    <p:sldId id="312" r:id="rId44"/>
    <p:sldId id="311" r:id="rId45"/>
    <p:sldId id="294" r:id="rId46"/>
    <p:sldId id="313"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nate Pore" initials="RP" lastIdx="8"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p:cViewPr>
        <p:scale>
          <a:sx n="76" d="100"/>
          <a:sy n="76" d="100"/>
        </p:scale>
        <p:origin x="-972" y="1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3-04-01T12:45:49.707" idx="3">
    <p:pos x="5616" y="96"/>
    <p:text>for premium i
if under 250% oif FPL also subsidy for deductible and copayment</p:text>
  </p:cm>
  <p:cm authorId="0" dt="2013-04-01T12:46:26.460" idx="4">
    <p:pos x="10" y="10"/>
    <p:text>for  premium
also subsidy for deductible and copayment for those earning less than 250%</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3-04-01T12:50:59.773" idx="7">
    <p:pos x="5616" y="195"/>
    <p:text>a</p:text>
  </p:cm>
  <p:cm authorId="0" dt="2013-04-01T12:51:13.734" idx="8">
    <p:pos x="5712" y="291"/>
    <p:text>add Earl Ray's email</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888427-EBD0-4A07-8E13-324135128A4E}" type="datetimeFigureOut">
              <a:rPr lang="en-US" smtClean="0"/>
              <a:pPr/>
              <a:t>5/23/2013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1BAB14A-ADD8-4668-9FDC-530365BF3F32}" type="slidenum">
              <a:rPr lang="en-US" smtClean="0"/>
              <a:pPr/>
              <a:t>‹#›</a:t>
            </a:fld>
            <a:endParaRPr lang="en-US"/>
          </a:p>
        </p:txBody>
      </p:sp>
    </p:spTree>
    <p:extLst>
      <p:ext uri="{BB962C8B-B14F-4D97-AF65-F5344CB8AC3E}">
        <p14:creationId xmlns:p14="http://schemas.microsoft.com/office/powerpoint/2010/main" val="2834739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March 2013, the Affordable Care Act, the nation’s health reform law was three</a:t>
            </a:r>
            <a:r>
              <a:rPr lang="en-US" baseline="0" dirty="0" smtClean="0"/>
              <a:t> years old.  </a:t>
            </a:r>
          </a:p>
          <a:p>
            <a:r>
              <a:rPr lang="en-US" baseline="0" dirty="0" smtClean="0"/>
              <a:t>There have been a lot of changes already and more to come in 2013 and 2014. </a:t>
            </a:r>
          </a:p>
          <a:p>
            <a:r>
              <a:rPr lang="en-US" baseline="0" dirty="0" smtClean="0"/>
              <a:t>Like Social Security, Medicare and Medicaid, big national policy initiatives are always a work in progress and constantly evolving.</a:t>
            </a:r>
          </a:p>
          <a:p>
            <a:r>
              <a:rPr lang="en-US" baseline="0" dirty="0" smtClean="0"/>
              <a:t>You can expect the same from </a:t>
            </a:r>
            <a:r>
              <a:rPr lang="en-US" baseline="0" dirty="0" err="1" smtClean="0"/>
              <a:t>Obamacare</a:t>
            </a:r>
            <a:r>
              <a:rPr lang="en-US" baseline="0" dirty="0" smtClean="0"/>
              <a:t>.</a:t>
            </a:r>
          </a:p>
          <a:p>
            <a:endParaRPr lang="en-US" dirty="0"/>
          </a:p>
        </p:txBody>
      </p:sp>
      <p:sp>
        <p:nvSpPr>
          <p:cNvPr id="4" name="Slide Number Placeholder 3"/>
          <p:cNvSpPr>
            <a:spLocks noGrp="1"/>
          </p:cNvSpPr>
          <p:nvPr>
            <p:ph type="sldNum" sz="quarter" idx="10"/>
          </p:nvPr>
        </p:nvSpPr>
        <p:spPr/>
        <p:txBody>
          <a:bodyPr/>
          <a:lstStyle/>
          <a:p>
            <a:fld id="{31BAB14A-ADD8-4668-9FDC-530365BF3F32}" type="slidenum">
              <a:rPr lang="en-US" smtClean="0"/>
              <a:pPr/>
              <a:t>1</a:t>
            </a:fld>
            <a:endParaRPr lang="en-US"/>
          </a:p>
        </p:txBody>
      </p:sp>
    </p:spTree>
    <p:extLst>
      <p:ext uri="{BB962C8B-B14F-4D97-AF65-F5344CB8AC3E}">
        <p14:creationId xmlns:p14="http://schemas.microsoft.com/office/powerpoint/2010/main" val="19979823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a:t>
            </a:r>
            <a:r>
              <a:rPr lang="en-US" baseline="0" dirty="0" smtClean="0"/>
              <a:t> each piece of the puzzle moving from employer plans to Medicare, Medicaid and Affordable individual Plans.</a:t>
            </a:r>
          </a:p>
          <a:p>
            <a:r>
              <a:rPr lang="en-US" baseline="0" dirty="0" err="1" smtClean="0"/>
              <a:t>Discusss</a:t>
            </a:r>
            <a:r>
              <a:rPr lang="en-US" baseline="0" dirty="0" smtClean="0"/>
              <a:t> that the new piece of the puzzle is the Affordable Individual and Family Plan which does not exist now.  All the other pieces have some changes but not major ones. </a:t>
            </a:r>
          </a:p>
          <a:p>
            <a:endParaRPr lang="en-US" dirty="0"/>
          </a:p>
        </p:txBody>
      </p:sp>
      <p:sp>
        <p:nvSpPr>
          <p:cNvPr id="4" name="Slide Number Placeholder 3"/>
          <p:cNvSpPr>
            <a:spLocks noGrp="1"/>
          </p:cNvSpPr>
          <p:nvPr>
            <p:ph type="sldNum" sz="quarter" idx="10"/>
          </p:nvPr>
        </p:nvSpPr>
        <p:spPr/>
        <p:txBody>
          <a:bodyPr/>
          <a:lstStyle/>
          <a:p>
            <a:fld id="{31BAB14A-ADD8-4668-9FDC-530365BF3F32}" type="slidenum">
              <a:rPr lang="en-US" smtClean="0"/>
              <a:pPr/>
              <a:t>13</a:t>
            </a:fld>
            <a:endParaRPr lang="en-US"/>
          </a:p>
        </p:txBody>
      </p:sp>
    </p:spTree>
    <p:extLst>
      <p:ext uri="{BB962C8B-B14F-4D97-AF65-F5344CB8AC3E}">
        <p14:creationId xmlns:p14="http://schemas.microsoft.com/office/powerpoint/2010/main" val="597846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large employers already</a:t>
            </a:r>
            <a:r>
              <a:rPr lang="en-US" baseline="0" dirty="0" smtClean="0"/>
              <a:t> provide health coverage.  All large employers employing more than 50 full-time workers must provide coverage or pay a penalty of </a:t>
            </a:r>
          </a:p>
          <a:p>
            <a:r>
              <a:rPr lang="en-US" baseline="0" dirty="0" smtClean="0"/>
              <a:t>$2,000 per employee (or in some cases $3,000).  The coverage offered must be affordable not taking up more than 9.5% of the family or individual income.  </a:t>
            </a:r>
          </a:p>
          <a:p>
            <a:r>
              <a:rPr lang="en-US" baseline="0" dirty="0" smtClean="0"/>
              <a:t>It must also cover essential benefits including prevention as we have discussed.  I will show you a list of what the essential benefits are later in the presentation.  </a:t>
            </a:r>
          </a:p>
          <a:p>
            <a:endParaRPr lang="en-US" baseline="0" dirty="0" smtClean="0"/>
          </a:p>
          <a:p>
            <a:r>
              <a:rPr lang="en-US" baseline="0" dirty="0" smtClean="0"/>
              <a:t>Large employers don’t have to provide coverage to part-time employees (less than 30 hours per week) and they don’t have to pay a penalty if a employee leaves the employer  plan to go into Medicaid or onto a spouse’s insurance policy.  </a:t>
            </a:r>
            <a:endParaRPr lang="en-US" dirty="0"/>
          </a:p>
        </p:txBody>
      </p:sp>
      <p:sp>
        <p:nvSpPr>
          <p:cNvPr id="4" name="Slide Number Placeholder 3"/>
          <p:cNvSpPr>
            <a:spLocks noGrp="1"/>
          </p:cNvSpPr>
          <p:nvPr>
            <p:ph type="sldNum" sz="quarter" idx="10"/>
          </p:nvPr>
        </p:nvSpPr>
        <p:spPr/>
        <p:txBody>
          <a:bodyPr/>
          <a:lstStyle/>
          <a:p>
            <a:fld id="{31BAB14A-ADD8-4668-9FDC-530365BF3F32}" type="slidenum">
              <a:rPr lang="en-US" smtClean="0"/>
              <a:pPr/>
              <a:t>14</a:t>
            </a:fld>
            <a:endParaRPr lang="en-US"/>
          </a:p>
        </p:txBody>
      </p:sp>
    </p:spTree>
    <p:extLst>
      <p:ext uri="{BB962C8B-B14F-4D97-AF65-F5344CB8AC3E}">
        <p14:creationId xmlns:p14="http://schemas.microsoft.com/office/powerpoint/2010/main" val="4056197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Small employers don’t have a mandate to provide coverage.</a:t>
            </a:r>
            <a:r>
              <a:rPr lang="en-US" baseline="0" dirty="0" smtClean="0"/>
              <a:t>  Less than half of small employers now provide coverage.  For those that do cover their employees, they will have the opportunity to purchase a group policy through a new program called Small business health insurance option program or SHOP.  If a small business provides coverage,</a:t>
            </a:r>
          </a:p>
          <a:p>
            <a:r>
              <a:rPr lang="en-US" baseline="0" dirty="0" smtClean="0"/>
              <a:t>They can get a tax credit up to as  much as 50% in the next two years.  The tax credit depends on business size and salary.  Small business owners should work with their accountants on the tax credit.  </a:t>
            </a:r>
            <a:endParaRPr lang="en-US" dirty="0"/>
          </a:p>
        </p:txBody>
      </p:sp>
      <p:sp>
        <p:nvSpPr>
          <p:cNvPr id="4" name="Slide Number Placeholder 3"/>
          <p:cNvSpPr>
            <a:spLocks noGrp="1"/>
          </p:cNvSpPr>
          <p:nvPr>
            <p:ph type="sldNum" sz="quarter" idx="10"/>
          </p:nvPr>
        </p:nvSpPr>
        <p:spPr/>
        <p:txBody>
          <a:bodyPr/>
          <a:lstStyle/>
          <a:p>
            <a:fld id="{31BAB14A-ADD8-4668-9FDC-530365BF3F32}" type="slidenum">
              <a:rPr lang="en-US" smtClean="0"/>
              <a:pPr/>
              <a:t>15</a:t>
            </a:fld>
            <a:endParaRPr lang="en-US"/>
          </a:p>
        </p:txBody>
      </p:sp>
    </p:spTree>
    <p:extLst>
      <p:ext uri="{BB962C8B-B14F-4D97-AF65-F5344CB8AC3E}">
        <p14:creationId xmlns:p14="http://schemas.microsoft.com/office/powerpoint/2010/main" val="27422548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Medicare</a:t>
            </a:r>
            <a:r>
              <a:rPr lang="en-US" baseline="0" dirty="0" smtClean="0"/>
              <a:t> remains the same.  It insures about 360,000 West Virginia elders and people with disabilities.  </a:t>
            </a:r>
          </a:p>
          <a:p>
            <a:r>
              <a:rPr lang="en-US" baseline="0" dirty="0" smtClean="0"/>
              <a:t>New benefits include prevention and better pharmacy coverage as we already discussed.</a:t>
            </a:r>
          </a:p>
          <a:p>
            <a:endParaRPr lang="en-US" baseline="0" dirty="0" smtClean="0"/>
          </a:p>
          <a:p>
            <a:r>
              <a:rPr lang="en-US" baseline="0" dirty="0" smtClean="0"/>
              <a:t>You may have heard about the $76 billion in Medicare cuts over the next ten years.  These cuts are in payments to insurers and health providers not to seniors. </a:t>
            </a:r>
            <a:endParaRPr lang="en-US" dirty="0"/>
          </a:p>
        </p:txBody>
      </p:sp>
      <p:sp>
        <p:nvSpPr>
          <p:cNvPr id="4" name="Slide Number Placeholder 3"/>
          <p:cNvSpPr>
            <a:spLocks noGrp="1"/>
          </p:cNvSpPr>
          <p:nvPr>
            <p:ph type="sldNum" sz="quarter" idx="10"/>
          </p:nvPr>
        </p:nvSpPr>
        <p:spPr/>
        <p:txBody>
          <a:bodyPr/>
          <a:lstStyle/>
          <a:p>
            <a:fld id="{31BAB14A-ADD8-4668-9FDC-530365BF3F32}" type="slidenum">
              <a:rPr lang="en-US" smtClean="0"/>
              <a:pPr/>
              <a:t>16</a:t>
            </a:fld>
            <a:endParaRPr lang="en-US"/>
          </a:p>
        </p:txBody>
      </p:sp>
    </p:spTree>
    <p:extLst>
      <p:ext uri="{BB962C8B-B14F-4D97-AF65-F5344CB8AC3E}">
        <p14:creationId xmlns:p14="http://schemas.microsoft.com/office/powerpoint/2010/main" val="23737028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ACA allows states</a:t>
            </a:r>
            <a:r>
              <a:rPr lang="en-US" baseline="0" dirty="0" smtClean="0"/>
              <a:t> to expand Medicaid for single adults and parents up to 138%  of the federal poverty level.  This is a huge expansion and will add about 120.000 West Virginians to Medicaid or increase the current population of Medicaid recipients of 420,000 by close to 25%.</a:t>
            </a:r>
          </a:p>
          <a:p>
            <a:r>
              <a:rPr lang="en-US" baseline="0" dirty="0" smtClean="0"/>
              <a:t>Currently parents are eligible for Medicaid only if they have a dependent child and earn less than 35% of the FPL or about $6 to $7,000 per year.</a:t>
            </a:r>
          </a:p>
          <a:p>
            <a:r>
              <a:rPr lang="en-US" baseline="0" dirty="0" smtClean="0"/>
              <a:t>After the expansion, basically healthy adults without children between the age of 19 and 64 will be eligible for Medicaid for the first time.  The federal government pays 100% of this expansion for three years and then the federal match begins to decline but never below 90%.  </a:t>
            </a:r>
          </a:p>
          <a:p>
            <a:endParaRPr lang="en-US" dirty="0"/>
          </a:p>
        </p:txBody>
      </p:sp>
      <p:sp>
        <p:nvSpPr>
          <p:cNvPr id="4" name="Slide Number Placeholder 3"/>
          <p:cNvSpPr>
            <a:spLocks noGrp="1"/>
          </p:cNvSpPr>
          <p:nvPr>
            <p:ph type="sldNum" sz="quarter" idx="10"/>
          </p:nvPr>
        </p:nvSpPr>
        <p:spPr/>
        <p:txBody>
          <a:bodyPr/>
          <a:lstStyle/>
          <a:p>
            <a:fld id="{31BAB14A-ADD8-4668-9FDC-530365BF3F32}" type="slidenum">
              <a:rPr lang="en-US" smtClean="0"/>
              <a:pPr/>
              <a:t>17</a:t>
            </a:fld>
            <a:endParaRPr lang="en-US"/>
          </a:p>
        </p:txBody>
      </p:sp>
    </p:spTree>
    <p:extLst>
      <p:ext uri="{BB962C8B-B14F-4D97-AF65-F5344CB8AC3E}">
        <p14:creationId xmlns:p14="http://schemas.microsoft.com/office/powerpoint/2010/main" val="15213031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 chart that shows current and expansion eligibility for a family of three.  Under</a:t>
            </a:r>
            <a:r>
              <a:rPr lang="en-US" baseline="0" dirty="0" smtClean="0"/>
              <a:t> the expansion, a family of three will be able to earn more than $27,000 and be eligible.</a:t>
            </a:r>
            <a:endParaRPr lang="en-US" dirty="0"/>
          </a:p>
        </p:txBody>
      </p:sp>
      <p:sp>
        <p:nvSpPr>
          <p:cNvPr id="4" name="Slide Number Placeholder 3"/>
          <p:cNvSpPr>
            <a:spLocks noGrp="1"/>
          </p:cNvSpPr>
          <p:nvPr>
            <p:ph type="sldNum" sz="quarter" idx="10"/>
          </p:nvPr>
        </p:nvSpPr>
        <p:spPr/>
        <p:txBody>
          <a:bodyPr/>
          <a:lstStyle/>
          <a:p>
            <a:fld id="{31BAB14A-ADD8-4668-9FDC-530365BF3F32}" type="slidenum">
              <a:rPr lang="en-US" smtClean="0"/>
              <a:pPr/>
              <a:t>18</a:t>
            </a:fld>
            <a:endParaRPr lang="en-US"/>
          </a:p>
        </p:txBody>
      </p:sp>
    </p:spTree>
    <p:extLst>
      <p:ext uri="{BB962C8B-B14F-4D97-AF65-F5344CB8AC3E}">
        <p14:creationId xmlns:p14="http://schemas.microsoft.com/office/powerpoint/2010/main" val="38364490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another chart showing eligibility by income and family size.  Explain chart.  Ask if audience knows</a:t>
            </a:r>
            <a:r>
              <a:rPr lang="en-US" baseline="0" dirty="0" smtClean="0"/>
              <a:t> anybody who will be eligible for Medicaid after the expansion?</a:t>
            </a:r>
            <a:endParaRPr lang="en-US" dirty="0"/>
          </a:p>
        </p:txBody>
      </p:sp>
      <p:sp>
        <p:nvSpPr>
          <p:cNvPr id="4" name="Slide Number Placeholder 3"/>
          <p:cNvSpPr>
            <a:spLocks noGrp="1"/>
          </p:cNvSpPr>
          <p:nvPr>
            <p:ph type="sldNum" sz="quarter" idx="10"/>
          </p:nvPr>
        </p:nvSpPr>
        <p:spPr/>
        <p:txBody>
          <a:bodyPr/>
          <a:lstStyle/>
          <a:p>
            <a:fld id="{31BAB14A-ADD8-4668-9FDC-530365BF3F32}" type="slidenum">
              <a:rPr lang="en-US" smtClean="0"/>
              <a:pPr/>
              <a:t>19</a:t>
            </a:fld>
            <a:endParaRPr lang="en-US"/>
          </a:p>
        </p:txBody>
      </p:sp>
    </p:spTree>
    <p:extLst>
      <p:ext uri="{BB962C8B-B14F-4D97-AF65-F5344CB8AC3E}">
        <p14:creationId xmlns:p14="http://schemas.microsoft.com/office/powerpoint/2010/main" val="11074790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talked about employer coverage; Medicare for people over age 65, Medicaid for low income people earning less than 138% of the FPL; let’s talk about the fourth way for people to get coverage under the ACA.  The Marketplace will be operated by the feds and the OIC.  People</a:t>
            </a:r>
            <a:r>
              <a:rPr lang="en-US" baseline="0" dirty="0" smtClean="0"/>
              <a:t> will be able to connect to the Marketplace on the web, by phone, by mail  and purchase a health policy that best meets their needs.  </a:t>
            </a:r>
          </a:p>
          <a:p>
            <a:r>
              <a:rPr lang="en-US" baseline="0" dirty="0" smtClean="0"/>
              <a:t>There will be several choices and the policies will be subsidized based on income.</a:t>
            </a:r>
            <a:endParaRPr lang="en-US" dirty="0" smtClean="0"/>
          </a:p>
          <a:p>
            <a:r>
              <a:rPr lang="en-US" dirty="0" smtClean="0"/>
              <a:t>West Virginia, in partnership with the federal</a:t>
            </a:r>
            <a:r>
              <a:rPr lang="en-US" baseline="0" dirty="0" smtClean="0"/>
              <a:t> government, is setting up a marketplace or Exchange, where  individuals and families can buy private health insurance coverage.  </a:t>
            </a:r>
            <a:endParaRPr lang="en-US" dirty="0"/>
          </a:p>
        </p:txBody>
      </p:sp>
      <p:sp>
        <p:nvSpPr>
          <p:cNvPr id="4" name="Slide Number Placeholder 3"/>
          <p:cNvSpPr>
            <a:spLocks noGrp="1"/>
          </p:cNvSpPr>
          <p:nvPr>
            <p:ph type="sldNum" sz="quarter" idx="10"/>
          </p:nvPr>
        </p:nvSpPr>
        <p:spPr/>
        <p:txBody>
          <a:bodyPr/>
          <a:lstStyle/>
          <a:p>
            <a:fld id="{31BAB14A-ADD8-4668-9FDC-530365BF3F32}" type="slidenum">
              <a:rPr lang="en-US" smtClean="0"/>
              <a:pPr/>
              <a:t>20</a:t>
            </a:fld>
            <a:endParaRPr lang="en-US"/>
          </a:p>
        </p:txBody>
      </p:sp>
    </p:spTree>
    <p:extLst>
      <p:ext uri="{BB962C8B-B14F-4D97-AF65-F5344CB8AC3E}">
        <p14:creationId xmlns:p14="http://schemas.microsoft.com/office/powerpoint/2010/main" val="10689975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will be five</a:t>
            </a:r>
            <a:r>
              <a:rPr lang="en-US" baseline="0" dirty="0" smtClean="0"/>
              <a:t> types of plans from Platinum (most expensive; pays out most) to bronze (least expensive); the lowest cost plan will be a </a:t>
            </a:r>
            <a:r>
              <a:rPr lang="en-US" baseline="0" dirty="0" err="1" smtClean="0"/>
              <a:t>catasthropic</a:t>
            </a:r>
            <a:r>
              <a:rPr lang="en-US" baseline="0" dirty="0" smtClean="0"/>
              <a:t> plan available only to young people under age 30.  The subsidies in the marketplace depend on income and family size; people earning between 139% and 400% of the FPL will qualify for a subsidy. The intent is that plans will be affordable.  No one is expected to pay more than 9.5% of annual income for health insurance.  Lower income people are not expected t pay more than 3% of their annual income.  The next slide shows you a chart with more information.</a:t>
            </a:r>
            <a:endParaRPr lang="en-US" dirty="0"/>
          </a:p>
        </p:txBody>
      </p:sp>
      <p:sp>
        <p:nvSpPr>
          <p:cNvPr id="4" name="Slide Number Placeholder 3"/>
          <p:cNvSpPr>
            <a:spLocks noGrp="1"/>
          </p:cNvSpPr>
          <p:nvPr>
            <p:ph type="sldNum" sz="quarter" idx="10"/>
          </p:nvPr>
        </p:nvSpPr>
        <p:spPr/>
        <p:txBody>
          <a:bodyPr/>
          <a:lstStyle/>
          <a:p>
            <a:fld id="{31BAB14A-ADD8-4668-9FDC-530365BF3F32}" type="slidenum">
              <a:rPr lang="en-US" smtClean="0"/>
              <a:pPr/>
              <a:t>22</a:t>
            </a:fld>
            <a:endParaRPr lang="en-US"/>
          </a:p>
        </p:txBody>
      </p:sp>
    </p:spTree>
    <p:extLst>
      <p:ext uri="{BB962C8B-B14F-4D97-AF65-F5344CB8AC3E}">
        <p14:creationId xmlns:p14="http://schemas.microsoft.com/office/powerpoint/2010/main" val="19909109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that the chart shows if your income</a:t>
            </a:r>
            <a:r>
              <a:rPr lang="en-US" baseline="0" dirty="0" smtClean="0"/>
              <a:t> is just above Medicaid level, you are not expected to pay more than 3% of your income on health coverage; you will be  eligible to choose the second lowest  silver plan at $731 per year with the federal government paying the rest.  If you choose a gold or platinum plan, you will have to pay the difference between thee silver plan and the gold/platinum plans.  If you choose a bronze plan you get to keep the difference.</a:t>
            </a:r>
          </a:p>
          <a:p>
            <a:r>
              <a:rPr lang="en-US" baseline="0" dirty="0" smtClean="0"/>
              <a:t>If your income is at 300% of the FPL, you are expected to pay no more than 9.5% of your income on health insurance an estimated $5,218  a year.</a:t>
            </a:r>
          </a:p>
          <a:p>
            <a:r>
              <a:rPr lang="en-US" baseline="0" dirty="0" smtClean="0"/>
              <a:t>Remember that these are estimates developed in 2012, so in 2014, it may look a little different, but this gives you a good idea of cost-sharing between individual/family and federal government.  We also don’t know yet how many plans will be offered in the Marketplace.  Stay tuned.  By the time we do workshops in August/</a:t>
            </a:r>
            <a:r>
              <a:rPr lang="en-US" baseline="0" dirty="0" err="1" smtClean="0"/>
              <a:t>Septemberr</a:t>
            </a:r>
            <a:r>
              <a:rPr lang="en-US" baseline="0" dirty="0" smtClean="0"/>
              <a:t> we will know more about the plans in the  Marketplace and their cost.  </a:t>
            </a:r>
            <a:endParaRPr lang="en-US" dirty="0"/>
          </a:p>
        </p:txBody>
      </p:sp>
      <p:sp>
        <p:nvSpPr>
          <p:cNvPr id="4" name="Slide Number Placeholder 3"/>
          <p:cNvSpPr>
            <a:spLocks noGrp="1"/>
          </p:cNvSpPr>
          <p:nvPr>
            <p:ph type="sldNum" sz="quarter" idx="10"/>
          </p:nvPr>
        </p:nvSpPr>
        <p:spPr/>
        <p:txBody>
          <a:bodyPr/>
          <a:lstStyle/>
          <a:p>
            <a:fld id="{31BAB14A-ADD8-4668-9FDC-530365BF3F32}" type="slidenum">
              <a:rPr lang="en-US" smtClean="0"/>
              <a:pPr/>
              <a:t>23</a:t>
            </a:fld>
            <a:endParaRPr lang="en-US"/>
          </a:p>
        </p:txBody>
      </p:sp>
    </p:spTree>
    <p:extLst>
      <p:ext uri="{BB962C8B-B14F-4D97-AF65-F5344CB8AC3E}">
        <p14:creationId xmlns:p14="http://schemas.microsoft.com/office/powerpoint/2010/main" val="3511685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president and supporters of the Affordable Care Act when it  was signed into law in March 2010.</a:t>
            </a:r>
          </a:p>
          <a:p>
            <a:r>
              <a:rPr lang="en-US" dirty="0" smtClean="0"/>
              <a:t>The law was passed after a year of intense debate in Congress.</a:t>
            </a:r>
          </a:p>
          <a:p>
            <a:r>
              <a:rPr lang="en-US" dirty="0" smtClean="0"/>
              <a:t>After it’s passage in 2010, there were</a:t>
            </a:r>
            <a:r>
              <a:rPr lang="en-US" baseline="0" dirty="0" smtClean="0"/>
              <a:t> still lots of obstacles and questions about whether it would be fully implemented.</a:t>
            </a:r>
          </a:p>
          <a:p>
            <a:r>
              <a:rPr lang="en-US" baseline="0" dirty="0" smtClean="0"/>
              <a:t>There was a challenge to the law before the Supreme Court on the constitutionality of the mandate that everyone have health insurance coverage.</a:t>
            </a:r>
          </a:p>
          <a:p>
            <a:r>
              <a:rPr lang="en-US" baseline="0" dirty="0" smtClean="0"/>
              <a:t>  In June 2012, the Court said it was constitutional.</a:t>
            </a:r>
          </a:p>
          <a:p>
            <a:r>
              <a:rPr lang="en-US" baseline="0" dirty="0" smtClean="0"/>
              <a:t>The </a:t>
            </a:r>
            <a:r>
              <a:rPr lang="en-US" baseline="0" dirty="0" err="1" smtClean="0"/>
              <a:t>Court’’s</a:t>
            </a:r>
            <a:r>
              <a:rPr lang="en-US" baseline="0" dirty="0" smtClean="0"/>
              <a:t> decision was followed by the presidential election with the Republican candidate vowing to undo </a:t>
            </a:r>
            <a:r>
              <a:rPr lang="en-US" baseline="0" dirty="0" err="1" smtClean="0"/>
              <a:t>Obamacare</a:t>
            </a:r>
            <a:r>
              <a:rPr lang="en-US" baseline="0" dirty="0" smtClean="0"/>
              <a:t>.</a:t>
            </a:r>
          </a:p>
          <a:p>
            <a:r>
              <a:rPr lang="en-US" baseline="0" dirty="0" smtClean="0"/>
              <a:t>(Even though, Mitt Romney, the candidate, had signed a similar law as Governor of  Massachusetts.  </a:t>
            </a:r>
            <a:r>
              <a:rPr lang="en-US" baseline="0" dirty="0" err="1" smtClean="0"/>
              <a:t>Obamacare</a:t>
            </a:r>
            <a:r>
              <a:rPr lang="en-US" baseline="0" dirty="0" smtClean="0"/>
              <a:t> is modeled on the</a:t>
            </a:r>
          </a:p>
          <a:p>
            <a:r>
              <a:rPr lang="en-US" baseline="0" dirty="0" smtClean="0"/>
              <a:t>Massachusetts health reform measure which has been in effect for several years.)</a:t>
            </a:r>
            <a:endParaRPr lang="en-US" dirty="0"/>
          </a:p>
        </p:txBody>
      </p:sp>
      <p:sp>
        <p:nvSpPr>
          <p:cNvPr id="4" name="Slide Number Placeholder 3"/>
          <p:cNvSpPr>
            <a:spLocks noGrp="1"/>
          </p:cNvSpPr>
          <p:nvPr>
            <p:ph type="sldNum" sz="quarter" idx="10"/>
          </p:nvPr>
        </p:nvSpPr>
        <p:spPr/>
        <p:txBody>
          <a:bodyPr/>
          <a:lstStyle/>
          <a:p>
            <a:fld id="{31BAB14A-ADD8-4668-9FDC-530365BF3F32}" type="slidenum">
              <a:rPr lang="en-US" smtClean="0"/>
              <a:pPr/>
              <a:t>2</a:t>
            </a:fld>
            <a:endParaRPr lang="en-US"/>
          </a:p>
        </p:txBody>
      </p:sp>
    </p:spTree>
    <p:extLst>
      <p:ext uri="{BB962C8B-B14F-4D97-AF65-F5344CB8AC3E}">
        <p14:creationId xmlns:p14="http://schemas.microsoft.com/office/powerpoint/2010/main" val="21717821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another example of a subsidy;  A family of four  at</a:t>
            </a:r>
            <a:r>
              <a:rPr lang="en-US" baseline="0" dirty="0" smtClean="0"/>
              <a:t> age 40 will get a subsidy of close t o $7,500.  There are three age ranges that impact cost of plans in the Marketplace.</a:t>
            </a:r>
          </a:p>
          <a:p>
            <a:r>
              <a:rPr lang="en-US" baseline="0" dirty="0" smtClean="0"/>
              <a:t>For a better idea of what your subsidy might be, go to www.kff.org and find the subsidy calculator.  </a:t>
            </a:r>
            <a:endParaRPr lang="en-US" dirty="0"/>
          </a:p>
        </p:txBody>
      </p:sp>
      <p:sp>
        <p:nvSpPr>
          <p:cNvPr id="4" name="Slide Number Placeholder 3"/>
          <p:cNvSpPr>
            <a:spLocks noGrp="1"/>
          </p:cNvSpPr>
          <p:nvPr>
            <p:ph type="sldNum" sz="quarter" idx="10"/>
          </p:nvPr>
        </p:nvSpPr>
        <p:spPr/>
        <p:txBody>
          <a:bodyPr/>
          <a:lstStyle/>
          <a:p>
            <a:fld id="{31BAB14A-ADD8-4668-9FDC-530365BF3F32}" type="slidenum">
              <a:rPr lang="en-US" smtClean="0"/>
              <a:pPr/>
              <a:t>24</a:t>
            </a:fld>
            <a:endParaRPr lang="en-US"/>
          </a:p>
        </p:txBody>
      </p:sp>
    </p:spTree>
    <p:extLst>
      <p:ext uri="{BB962C8B-B14F-4D97-AF65-F5344CB8AC3E}">
        <p14:creationId xmlns:p14="http://schemas.microsoft.com/office/powerpoint/2010/main" val="33067497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SHOP will sell small</a:t>
            </a:r>
            <a:r>
              <a:rPr lang="en-US" baseline="0" dirty="0" smtClean="0"/>
              <a:t> group policies.  In 2014, the employer will choose the policy.  By 2015, more options will be available and employees will be able to choose from several plans to best meet their family needs.  The plans must cover the essential health benefits and be affordable.  Employers will benefit by getting tax credits for the next two years and also the SHOP will manage many of the administrative functions – saving the employer money. </a:t>
            </a:r>
            <a:endParaRPr lang="en-US" dirty="0"/>
          </a:p>
        </p:txBody>
      </p:sp>
      <p:sp>
        <p:nvSpPr>
          <p:cNvPr id="4" name="Slide Number Placeholder 3"/>
          <p:cNvSpPr>
            <a:spLocks noGrp="1"/>
          </p:cNvSpPr>
          <p:nvPr>
            <p:ph type="sldNum" sz="quarter" idx="10"/>
          </p:nvPr>
        </p:nvSpPr>
        <p:spPr/>
        <p:txBody>
          <a:bodyPr/>
          <a:lstStyle/>
          <a:p>
            <a:fld id="{31BAB14A-ADD8-4668-9FDC-530365BF3F32}" type="slidenum">
              <a:rPr lang="en-US" smtClean="0"/>
              <a:pPr/>
              <a:t>25</a:t>
            </a:fld>
            <a:endParaRPr lang="en-US"/>
          </a:p>
        </p:txBody>
      </p:sp>
    </p:spTree>
    <p:extLst>
      <p:ext uri="{BB962C8B-B14F-4D97-AF65-F5344CB8AC3E}">
        <p14:creationId xmlns:p14="http://schemas.microsoft.com/office/powerpoint/2010/main" val="14641158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re the ten essential health benefits that every health plan must offer.  The extent of these benefits will vary, co-pays will vary.  This is a richer benefit than most plans offer now.  Maternity coverage and </a:t>
            </a:r>
            <a:r>
              <a:rPr lang="en-US" baseline="0" dirty="0" err="1" smtClean="0"/>
              <a:t>habilitative</a:t>
            </a:r>
            <a:r>
              <a:rPr lang="en-US" baseline="0" dirty="0" smtClean="0"/>
              <a:t> services, for example, are not offered in many plans on the market today.</a:t>
            </a:r>
          </a:p>
          <a:p>
            <a:r>
              <a:rPr lang="en-US" baseline="0" dirty="0" smtClean="0"/>
              <a:t>Some opponents of </a:t>
            </a:r>
            <a:r>
              <a:rPr lang="en-US" baseline="0" dirty="0" err="1" smtClean="0"/>
              <a:t>Obamacare</a:t>
            </a:r>
            <a:r>
              <a:rPr lang="en-US" baseline="0" dirty="0" smtClean="0"/>
              <a:t> will think this is too much.  During Senate hearings, for example, one Senator (male – we won’t mention his name) objected to making</a:t>
            </a:r>
          </a:p>
          <a:p>
            <a:r>
              <a:rPr lang="en-US" baseline="0" dirty="0" smtClean="0"/>
              <a:t>Maternity services a covered service.  He said, “why should I pay for maternity services, I don’t need them.”  Another Senator (female) responded, “You may not  need maternity care, but your mother did.”</a:t>
            </a:r>
            <a:endParaRPr lang="en-US" dirty="0"/>
          </a:p>
        </p:txBody>
      </p:sp>
      <p:sp>
        <p:nvSpPr>
          <p:cNvPr id="4" name="Slide Number Placeholder 3"/>
          <p:cNvSpPr>
            <a:spLocks noGrp="1"/>
          </p:cNvSpPr>
          <p:nvPr>
            <p:ph type="sldNum" sz="quarter" idx="10"/>
          </p:nvPr>
        </p:nvSpPr>
        <p:spPr/>
        <p:txBody>
          <a:bodyPr/>
          <a:lstStyle/>
          <a:p>
            <a:fld id="{31BAB14A-ADD8-4668-9FDC-530365BF3F32}" type="slidenum">
              <a:rPr lang="en-US" smtClean="0"/>
              <a:pPr/>
              <a:t>26</a:t>
            </a:fld>
            <a:endParaRPr lang="en-US"/>
          </a:p>
        </p:txBody>
      </p:sp>
    </p:spTree>
    <p:extLst>
      <p:ext uri="{BB962C8B-B14F-4D97-AF65-F5344CB8AC3E}">
        <p14:creationId xmlns:p14="http://schemas.microsoft.com/office/powerpoint/2010/main" val="33480841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reviewed how Americans will get health</a:t>
            </a:r>
            <a:r>
              <a:rPr lang="en-US" baseline="0" dirty="0" smtClean="0"/>
              <a:t> coverage in 2014.  Let’s talk about the next steps.  How we prepare for 2014 by enrolling uninsured and underinsured people in</a:t>
            </a:r>
          </a:p>
          <a:p>
            <a:r>
              <a:rPr lang="en-US" baseline="0" dirty="0" smtClean="0"/>
              <a:t>Medicaid and the Marketplace.</a:t>
            </a:r>
            <a:endParaRPr lang="en-US" dirty="0"/>
          </a:p>
        </p:txBody>
      </p:sp>
      <p:sp>
        <p:nvSpPr>
          <p:cNvPr id="4" name="Slide Number Placeholder 3"/>
          <p:cNvSpPr>
            <a:spLocks noGrp="1"/>
          </p:cNvSpPr>
          <p:nvPr>
            <p:ph type="sldNum" sz="quarter" idx="10"/>
          </p:nvPr>
        </p:nvSpPr>
        <p:spPr/>
        <p:txBody>
          <a:bodyPr/>
          <a:lstStyle/>
          <a:p>
            <a:fld id="{31BAB14A-ADD8-4668-9FDC-530365BF3F32}" type="slidenum">
              <a:rPr lang="en-US" smtClean="0"/>
              <a:pPr/>
              <a:t>27</a:t>
            </a:fld>
            <a:endParaRPr lang="en-US"/>
          </a:p>
        </p:txBody>
      </p:sp>
    </p:spTree>
    <p:extLst>
      <p:ext uri="{BB962C8B-B14F-4D97-AF65-F5344CB8AC3E}">
        <p14:creationId xmlns:p14="http://schemas.microsoft.com/office/powerpoint/2010/main" val="29263054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OOOOOPS.  We still have a little problem.  All Democratic</a:t>
            </a:r>
            <a:r>
              <a:rPr lang="en-US" baseline="0" dirty="0" smtClean="0"/>
              <a:t> governors and 8 Republicans have announced the expansion of Medicaid which is a state option.</a:t>
            </a:r>
          </a:p>
          <a:p>
            <a:r>
              <a:rPr lang="en-US" baseline="0" dirty="0" smtClean="0"/>
              <a:t>But Governor </a:t>
            </a:r>
            <a:r>
              <a:rPr lang="en-US" baseline="0" dirty="0" err="1" smtClean="0"/>
              <a:t>Tomblin</a:t>
            </a:r>
            <a:r>
              <a:rPr lang="en-US" baseline="0" dirty="0" smtClean="0"/>
              <a:t> has not yet told us his plans.  </a:t>
            </a:r>
            <a:endParaRPr lang="en-US" dirty="0"/>
          </a:p>
        </p:txBody>
      </p:sp>
      <p:sp>
        <p:nvSpPr>
          <p:cNvPr id="4" name="Slide Number Placeholder 3"/>
          <p:cNvSpPr>
            <a:spLocks noGrp="1"/>
          </p:cNvSpPr>
          <p:nvPr>
            <p:ph type="sldNum" sz="quarter" idx="10"/>
          </p:nvPr>
        </p:nvSpPr>
        <p:spPr/>
        <p:txBody>
          <a:bodyPr/>
          <a:lstStyle/>
          <a:p>
            <a:fld id="{31BAB14A-ADD8-4668-9FDC-530365BF3F32}" type="slidenum">
              <a:rPr lang="en-US" smtClean="0"/>
              <a:pPr/>
              <a:t>28</a:t>
            </a:fld>
            <a:endParaRPr lang="en-US"/>
          </a:p>
        </p:txBody>
      </p:sp>
    </p:spTree>
    <p:extLst>
      <p:ext uri="{BB962C8B-B14F-4D97-AF65-F5344CB8AC3E}">
        <p14:creationId xmlns:p14="http://schemas.microsoft.com/office/powerpoint/2010/main" val="4685110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encourage you to write</a:t>
            </a:r>
            <a:r>
              <a:rPr lang="en-US" baseline="0" dirty="0" smtClean="0"/>
              <a:t> or call the Governor</a:t>
            </a:r>
            <a:endParaRPr lang="en-US" dirty="0"/>
          </a:p>
        </p:txBody>
      </p:sp>
      <p:sp>
        <p:nvSpPr>
          <p:cNvPr id="4" name="Slide Number Placeholder 3"/>
          <p:cNvSpPr>
            <a:spLocks noGrp="1"/>
          </p:cNvSpPr>
          <p:nvPr>
            <p:ph type="sldNum" sz="quarter" idx="10"/>
          </p:nvPr>
        </p:nvSpPr>
        <p:spPr/>
        <p:txBody>
          <a:bodyPr/>
          <a:lstStyle/>
          <a:p>
            <a:fld id="{31BAB14A-ADD8-4668-9FDC-530365BF3F32}" type="slidenum">
              <a:rPr lang="en-US" smtClean="0"/>
              <a:pPr/>
              <a:t>29</a:t>
            </a:fld>
            <a:endParaRPr lang="en-US"/>
          </a:p>
        </p:txBody>
      </p:sp>
    </p:spTree>
    <p:extLst>
      <p:ext uri="{BB962C8B-B14F-4D97-AF65-F5344CB8AC3E}">
        <p14:creationId xmlns:p14="http://schemas.microsoft.com/office/powerpoint/2010/main" val="28883105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Enrolling people in Medicaid and</a:t>
            </a:r>
            <a:r>
              <a:rPr lang="en-US" baseline="0" dirty="0" smtClean="0"/>
              <a:t> the private marketplace will be an enormous challenge.  Enrollment in Medicaid will be easier than enrollment in private coverage.</a:t>
            </a:r>
          </a:p>
          <a:p>
            <a:r>
              <a:rPr lang="en-US" baseline="0" dirty="0" smtClean="0"/>
              <a:t>We hope there will be several hundred people who will be trained to enroll people into Medicaid and refer others to navigators or individual assisters.  We expect </a:t>
            </a:r>
            <a:r>
              <a:rPr lang="en-US" baseline="0" dirty="0" err="1" smtClean="0"/>
              <a:t>abot</a:t>
            </a:r>
            <a:r>
              <a:rPr lang="en-US" baseline="0" dirty="0" smtClean="0"/>
              <a:t> 250 or more people trained  as navigators or individual assisters will be available statewide from October 2 – March 31.  Thereafter, we expect there may be about 40 navigators and individual assisters.</a:t>
            </a:r>
            <a:endParaRPr lang="en-US" dirty="0"/>
          </a:p>
        </p:txBody>
      </p:sp>
      <p:sp>
        <p:nvSpPr>
          <p:cNvPr id="4" name="Slide Number Placeholder 3"/>
          <p:cNvSpPr>
            <a:spLocks noGrp="1"/>
          </p:cNvSpPr>
          <p:nvPr>
            <p:ph type="sldNum" sz="quarter" idx="10"/>
          </p:nvPr>
        </p:nvSpPr>
        <p:spPr/>
        <p:txBody>
          <a:bodyPr/>
          <a:lstStyle/>
          <a:p>
            <a:fld id="{31BAB14A-ADD8-4668-9FDC-530365BF3F32}" type="slidenum">
              <a:rPr lang="en-US" smtClean="0"/>
              <a:pPr/>
              <a:t>30</a:t>
            </a:fld>
            <a:endParaRPr lang="en-US"/>
          </a:p>
        </p:txBody>
      </p:sp>
    </p:spTree>
    <p:extLst>
      <p:ext uri="{BB962C8B-B14F-4D97-AF65-F5344CB8AC3E}">
        <p14:creationId xmlns:p14="http://schemas.microsoft.com/office/powerpoint/2010/main" val="15481919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are some of these</a:t>
            </a:r>
            <a:r>
              <a:rPr lang="en-US" baseline="0" dirty="0" smtClean="0"/>
              <a:t> challenges; read points from slide</a:t>
            </a:r>
            <a:endParaRPr lang="en-US" dirty="0"/>
          </a:p>
        </p:txBody>
      </p:sp>
      <p:sp>
        <p:nvSpPr>
          <p:cNvPr id="4" name="Slide Number Placeholder 3"/>
          <p:cNvSpPr>
            <a:spLocks noGrp="1"/>
          </p:cNvSpPr>
          <p:nvPr>
            <p:ph type="sldNum" sz="quarter" idx="10"/>
          </p:nvPr>
        </p:nvSpPr>
        <p:spPr/>
        <p:txBody>
          <a:bodyPr/>
          <a:lstStyle/>
          <a:p>
            <a:fld id="{31BAB14A-ADD8-4668-9FDC-530365BF3F32}" type="slidenum">
              <a:rPr lang="en-US" smtClean="0"/>
              <a:pPr/>
              <a:t>31</a:t>
            </a:fld>
            <a:endParaRPr lang="en-US"/>
          </a:p>
        </p:txBody>
      </p:sp>
    </p:spTree>
    <p:extLst>
      <p:ext uri="{BB962C8B-B14F-4D97-AF65-F5344CB8AC3E}">
        <p14:creationId xmlns:p14="http://schemas.microsoft.com/office/powerpoint/2010/main" val="39022840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challenge will</a:t>
            </a:r>
            <a:r>
              <a:rPr lang="en-US" baseline="0" dirty="0" smtClean="0"/>
              <a:t> be enrolling the healthy and young, who think they don’t need insurance.  WVAHC will be working with four and two year colleges and technical colleges to get students enrolled.  Then there are 15% who are not connected to middle class values and may just not care.  The 29% sick, active and worried people should be eager to get help with enrollment.</a:t>
            </a:r>
          </a:p>
          <a:p>
            <a:r>
              <a:rPr lang="en-US" baseline="0" dirty="0" smtClean="0"/>
              <a:t>Think about how to best reach the passive and unengaged; most over age 49</a:t>
            </a:r>
            <a:endParaRPr lang="en-US" dirty="0"/>
          </a:p>
        </p:txBody>
      </p:sp>
      <p:sp>
        <p:nvSpPr>
          <p:cNvPr id="4" name="Slide Number Placeholder 3"/>
          <p:cNvSpPr>
            <a:spLocks noGrp="1"/>
          </p:cNvSpPr>
          <p:nvPr>
            <p:ph type="sldNum" sz="quarter" idx="10"/>
          </p:nvPr>
        </p:nvSpPr>
        <p:spPr/>
        <p:txBody>
          <a:bodyPr/>
          <a:lstStyle/>
          <a:p>
            <a:fld id="{31BAB14A-ADD8-4668-9FDC-530365BF3F32}" type="slidenum">
              <a:rPr lang="en-US" smtClean="0"/>
              <a:pPr/>
              <a:t>32</a:t>
            </a:fld>
            <a:endParaRPr lang="en-US"/>
          </a:p>
        </p:txBody>
      </p:sp>
    </p:spTree>
    <p:extLst>
      <p:ext uri="{BB962C8B-B14F-4D97-AF65-F5344CB8AC3E}">
        <p14:creationId xmlns:p14="http://schemas.microsoft.com/office/powerpoint/2010/main" val="11142920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need everybody’s help to get people</a:t>
            </a:r>
            <a:r>
              <a:rPr lang="en-US" baseline="0" dirty="0" smtClean="0"/>
              <a:t> enrolled.  We see the need for several levels of knowledge/understanding</a:t>
            </a:r>
          </a:p>
          <a:p>
            <a:r>
              <a:rPr lang="en-US" baseline="0" dirty="0" smtClean="0"/>
              <a:t>Individuals/Families who will need to take action; they need to hear about this from trusted sources</a:t>
            </a:r>
          </a:p>
          <a:p>
            <a:r>
              <a:rPr lang="en-US" baseline="0" dirty="0" smtClean="0"/>
              <a:t>Community agencies , churches, who can spread the word in their community/church</a:t>
            </a:r>
          </a:p>
          <a:p>
            <a:r>
              <a:rPr lang="en-US" baseline="0" dirty="0" smtClean="0"/>
              <a:t>Community agencies and churches with staff who have had basic 4 hour training and can help people enroll in Medicaid and direct them to more highly </a:t>
            </a:r>
            <a:r>
              <a:rPr lang="en-US" baseline="0" dirty="0" err="1" smtClean="0"/>
              <a:t>traind</a:t>
            </a:r>
            <a:r>
              <a:rPr lang="en-US" baseline="0" dirty="0" smtClean="0"/>
              <a:t> enrollment assisters  such as navigators and individual assisters.</a:t>
            </a:r>
          </a:p>
          <a:p>
            <a:r>
              <a:rPr lang="en-US" baseline="0" dirty="0" smtClean="0"/>
              <a:t>Navigators and individual assisters who have expertise to guide people through all the health insurance options available in the Marketplace</a:t>
            </a:r>
            <a:endParaRPr lang="en-US" dirty="0"/>
          </a:p>
        </p:txBody>
      </p:sp>
      <p:sp>
        <p:nvSpPr>
          <p:cNvPr id="4" name="Slide Number Placeholder 3"/>
          <p:cNvSpPr>
            <a:spLocks noGrp="1"/>
          </p:cNvSpPr>
          <p:nvPr>
            <p:ph type="sldNum" sz="quarter" idx="10"/>
          </p:nvPr>
        </p:nvSpPr>
        <p:spPr/>
        <p:txBody>
          <a:bodyPr/>
          <a:lstStyle/>
          <a:p>
            <a:fld id="{31BAB14A-ADD8-4668-9FDC-530365BF3F32}" type="slidenum">
              <a:rPr lang="en-US" smtClean="0"/>
              <a:pPr/>
              <a:t>33</a:t>
            </a:fld>
            <a:endParaRPr lang="en-US"/>
          </a:p>
        </p:txBody>
      </p:sp>
    </p:spTree>
    <p:extLst>
      <p:ext uri="{BB962C8B-B14F-4D97-AF65-F5344CB8AC3E}">
        <p14:creationId xmlns:p14="http://schemas.microsoft.com/office/powerpoint/2010/main" val="3139027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the election of Barack Obama as president</a:t>
            </a:r>
            <a:r>
              <a:rPr lang="en-US" baseline="0" dirty="0" smtClean="0"/>
              <a:t> in November 2012, the politics of </a:t>
            </a:r>
            <a:r>
              <a:rPr lang="en-US" baseline="0" dirty="0" err="1" smtClean="0"/>
              <a:t>Obamacare</a:t>
            </a:r>
            <a:r>
              <a:rPr lang="en-US" baseline="0" dirty="0" smtClean="0"/>
              <a:t> were essentially settled.</a:t>
            </a:r>
          </a:p>
          <a:p>
            <a:r>
              <a:rPr lang="en-US" baseline="0" dirty="0" smtClean="0"/>
              <a:t>Some people, however, as the cartoon shows, haven’t gotten the message.</a:t>
            </a:r>
          </a:p>
          <a:p>
            <a:r>
              <a:rPr lang="en-US" baseline="0" dirty="0" smtClean="0"/>
              <a:t>(Explain the cartoon).</a:t>
            </a:r>
          </a:p>
          <a:p>
            <a:r>
              <a:rPr lang="en-US" baseline="0" dirty="0" smtClean="0"/>
              <a:t>For the presentation today, I would like to quickly review what changes were made in 2010 – present, talk about the BIG changes to come in </a:t>
            </a:r>
            <a:r>
              <a:rPr lang="en-US" baseline="0" dirty="0" err="1" smtClean="0"/>
              <a:t>Jaanuary</a:t>
            </a:r>
            <a:r>
              <a:rPr lang="en-US" baseline="0" dirty="0" smtClean="0"/>
              <a:t> 2014 , discuss the  process of enrolling  260,000 uninsured West Virginians and thousands more who are underinsured beginning this October and discuss with you how you can help get people covered in West Virginia.</a:t>
            </a:r>
            <a:endParaRPr lang="en-US" dirty="0"/>
          </a:p>
        </p:txBody>
      </p:sp>
      <p:sp>
        <p:nvSpPr>
          <p:cNvPr id="4" name="Slide Number Placeholder 3"/>
          <p:cNvSpPr>
            <a:spLocks noGrp="1"/>
          </p:cNvSpPr>
          <p:nvPr>
            <p:ph type="sldNum" sz="quarter" idx="10"/>
          </p:nvPr>
        </p:nvSpPr>
        <p:spPr/>
        <p:txBody>
          <a:bodyPr/>
          <a:lstStyle/>
          <a:p>
            <a:fld id="{31BAB14A-ADD8-4668-9FDC-530365BF3F32}" type="slidenum">
              <a:rPr lang="en-US" smtClean="0"/>
              <a:pPr/>
              <a:t>3</a:t>
            </a:fld>
            <a:endParaRPr lang="en-US"/>
          </a:p>
        </p:txBody>
      </p:sp>
    </p:spTree>
    <p:extLst>
      <p:ext uri="{BB962C8B-B14F-4D97-AF65-F5344CB8AC3E}">
        <p14:creationId xmlns:p14="http://schemas.microsoft.com/office/powerpoint/2010/main" val="2143894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help by:  read slide</a:t>
            </a:r>
            <a:endParaRPr lang="en-US" dirty="0"/>
          </a:p>
        </p:txBody>
      </p:sp>
      <p:sp>
        <p:nvSpPr>
          <p:cNvPr id="4" name="Slide Number Placeholder 3"/>
          <p:cNvSpPr>
            <a:spLocks noGrp="1"/>
          </p:cNvSpPr>
          <p:nvPr>
            <p:ph type="sldNum" sz="quarter" idx="10"/>
          </p:nvPr>
        </p:nvSpPr>
        <p:spPr/>
        <p:txBody>
          <a:bodyPr/>
          <a:lstStyle/>
          <a:p>
            <a:fld id="{31BAB14A-ADD8-4668-9FDC-530365BF3F32}" type="slidenum">
              <a:rPr lang="en-US" smtClean="0"/>
              <a:pPr/>
              <a:t>34</a:t>
            </a:fld>
            <a:endParaRPr lang="en-US"/>
          </a:p>
        </p:txBody>
      </p:sp>
    </p:spTree>
    <p:extLst>
      <p:ext uri="{BB962C8B-B14F-4D97-AF65-F5344CB8AC3E}">
        <p14:creationId xmlns:p14="http://schemas.microsoft.com/office/powerpoint/2010/main" val="1282478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all the various ways, people will get enrolled.  People can enroll themselves through a federal call center or on the web or through</a:t>
            </a:r>
            <a:r>
              <a:rPr lang="en-US" baseline="0" dirty="0" smtClean="0"/>
              <a:t> the mail </a:t>
            </a:r>
            <a:r>
              <a:rPr lang="en-US" dirty="0" smtClean="0"/>
              <a:t>Read slide</a:t>
            </a:r>
            <a:endParaRPr lang="en-US" dirty="0"/>
          </a:p>
        </p:txBody>
      </p:sp>
      <p:sp>
        <p:nvSpPr>
          <p:cNvPr id="4" name="Slide Number Placeholder 3"/>
          <p:cNvSpPr>
            <a:spLocks noGrp="1"/>
          </p:cNvSpPr>
          <p:nvPr>
            <p:ph type="sldNum" sz="quarter" idx="10"/>
          </p:nvPr>
        </p:nvSpPr>
        <p:spPr/>
        <p:txBody>
          <a:bodyPr/>
          <a:lstStyle/>
          <a:p>
            <a:fld id="{31BAB14A-ADD8-4668-9FDC-530365BF3F32}" type="slidenum">
              <a:rPr lang="en-US" smtClean="0"/>
              <a:pPr/>
              <a:t>35</a:t>
            </a:fld>
            <a:endParaRPr lang="en-US"/>
          </a:p>
        </p:txBody>
      </p:sp>
    </p:spTree>
    <p:extLst>
      <p:ext uri="{BB962C8B-B14F-4D97-AF65-F5344CB8AC3E}">
        <p14:creationId xmlns:p14="http://schemas.microsoft.com/office/powerpoint/2010/main" val="8197794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Everyone goes</a:t>
            </a:r>
            <a:r>
              <a:rPr lang="en-US" baseline="0" dirty="0" smtClean="0"/>
              <a:t> enters to the application process through the same door.  Depending on the information provided, they will be guided to Medicaid, CHIP and private plans.  There is no wrong door.  Everyone is eligible for something. </a:t>
            </a:r>
            <a:endParaRPr lang="en-US" dirty="0"/>
          </a:p>
        </p:txBody>
      </p:sp>
      <p:sp>
        <p:nvSpPr>
          <p:cNvPr id="4" name="Slide Number Placeholder 3"/>
          <p:cNvSpPr>
            <a:spLocks noGrp="1"/>
          </p:cNvSpPr>
          <p:nvPr>
            <p:ph type="sldNum" sz="quarter" idx="10"/>
          </p:nvPr>
        </p:nvSpPr>
        <p:spPr/>
        <p:txBody>
          <a:bodyPr/>
          <a:lstStyle/>
          <a:p>
            <a:fld id="{31BAB14A-ADD8-4668-9FDC-530365BF3F32}" type="slidenum">
              <a:rPr lang="en-US" smtClean="0"/>
              <a:pPr/>
              <a:t>36</a:t>
            </a:fld>
            <a:endParaRPr lang="en-US"/>
          </a:p>
        </p:txBody>
      </p:sp>
    </p:spTree>
    <p:extLst>
      <p:ext uri="{BB962C8B-B14F-4D97-AF65-F5344CB8AC3E}">
        <p14:creationId xmlns:p14="http://schemas.microsoft.com/office/powerpoint/2010/main" val="32615326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Medicaid process.  Fairly simple.  Fill out information on form; no documentation is required;</a:t>
            </a:r>
            <a:r>
              <a:rPr lang="en-US" baseline="0" dirty="0" smtClean="0"/>
              <a:t> type in income and family size.  If it matches federal data bases or comes close, no </a:t>
            </a:r>
            <a:r>
              <a:rPr lang="en-US" baseline="0" dirty="0" err="1" smtClean="0"/>
              <a:t>futher</a:t>
            </a:r>
            <a:r>
              <a:rPr lang="en-US" baseline="0" dirty="0" smtClean="0"/>
              <a:t> documentation is required.  </a:t>
            </a:r>
            <a:r>
              <a:rPr lang="en-US" baseline="0" dirty="0" err="1" smtClean="0"/>
              <a:t>Elgibility</a:t>
            </a:r>
            <a:r>
              <a:rPr lang="en-US" baseline="0" dirty="0" smtClean="0"/>
              <a:t> based on income, </a:t>
            </a:r>
            <a:r>
              <a:rPr lang="en-US" baseline="0" dirty="0" err="1" smtClean="0"/>
              <a:t>familly</a:t>
            </a:r>
            <a:r>
              <a:rPr lang="en-US" baseline="0" dirty="0" smtClean="0"/>
              <a:t> size, citizenship, state residency.  Some people may  be eligible for other (traditional ) Medicaid </a:t>
            </a:r>
            <a:r>
              <a:rPr lang="en-US" baseline="0" dirty="0" err="1" smtClean="0"/>
              <a:t>prgrams</a:t>
            </a:r>
            <a:r>
              <a:rPr lang="en-US" baseline="0" dirty="0" smtClean="0"/>
              <a:t>.  They will then have to go through regular Medicaid process at DHHR office.  No asset test for the expansion population.</a:t>
            </a:r>
            <a:endParaRPr lang="en-US" dirty="0"/>
          </a:p>
        </p:txBody>
      </p:sp>
      <p:sp>
        <p:nvSpPr>
          <p:cNvPr id="4" name="Slide Number Placeholder 3"/>
          <p:cNvSpPr>
            <a:spLocks noGrp="1"/>
          </p:cNvSpPr>
          <p:nvPr>
            <p:ph type="sldNum" sz="quarter" idx="10"/>
          </p:nvPr>
        </p:nvSpPr>
        <p:spPr/>
        <p:txBody>
          <a:bodyPr/>
          <a:lstStyle/>
          <a:p>
            <a:fld id="{31BAB14A-ADD8-4668-9FDC-530365BF3F32}" type="slidenum">
              <a:rPr lang="en-US" smtClean="0"/>
              <a:pPr/>
              <a:t>37</a:t>
            </a:fld>
            <a:endParaRPr lang="en-US"/>
          </a:p>
        </p:txBody>
      </p:sp>
    </p:spTree>
    <p:extLst>
      <p:ext uri="{BB962C8B-B14F-4D97-AF65-F5344CB8AC3E}">
        <p14:creationId xmlns:p14="http://schemas.microsoft.com/office/powerpoint/2010/main" val="35305242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the form is completed, we think you will be declared eligible for Medicaid on the spot and enrolled.  There might be a time delay, but we are not sure about that </a:t>
            </a:r>
            <a:r>
              <a:rPr lang="en-US" baseline="0" dirty="0" err="1" smtClean="0"/>
              <a:t>yt</a:t>
            </a:r>
            <a:r>
              <a:rPr lang="en-US" baseline="0" dirty="0" smtClean="0"/>
              <a:t>.  If the computer does not think you are eligible , you will be asked to provide further documentation.  If the computer still disagrees, you can file an  appeal.</a:t>
            </a:r>
            <a:endParaRPr lang="en-US" dirty="0"/>
          </a:p>
        </p:txBody>
      </p:sp>
      <p:sp>
        <p:nvSpPr>
          <p:cNvPr id="4" name="Slide Number Placeholder 3"/>
          <p:cNvSpPr>
            <a:spLocks noGrp="1"/>
          </p:cNvSpPr>
          <p:nvPr>
            <p:ph type="sldNum" sz="quarter" idx="10"/>
          </p:nvPr>
        </p:nvSpPr>
        <p:spPr/>
        <p:txBody>
          <a:bodyPr/>
          <a:lstStyle/>
          <a:p>
            <a:fld id="{31BAB14A-ADD8-4668-9FDC-530365BF3F32}" type="slidenum">
              <a:rPr lang="en-US" smtClean="0"/>
              <a:pPr/>
              <a:t>38</a:t>
            </a:fld>
            <a:endParaRPr lang="en-US"/>
          </a:p>
        </p:txBody>
      </p:sp>
    </p:spTree>
    <p:extLst>
      <p:ext uri="{BB962C8B-B14F-4D97-AF65-F5344CB8AC3E}">
        <p14:creationId xmlns:p14="http://schemas.microsoft.com/office/powerpoint/2010/main" val="22952582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25,000 children are currently served by CHIP;</a:t>
            </a:r>
            <a:r>
              <a:rPr lang="en-US" baseline="0" dirty="0" smtClean="0"/>
              <a:t> CHIP continues into the foreseeable future but more than 10,000 kids will move from CHIP to Medicaid on </a:t>
            </a:r>
            <a:r>
              <a:rPr lang="en-US" baseline="0" dirty="0" err="1" smtClean="0"/>
              <a:t>Januar</a:t>
            </a:r>
            <a:r>
              <a:rPr lang="en-US" baseline="0" dirty="0" smtClean="0"/>
              <a:t> 1, 2014.  This may create some problems.  Currently, when families are asked to choose between Medicaid and CHIP, 60% prefer to stay in CHIP even though Medicaid benefits are better.  </a:t>
            </a:r>
            <a:endParaRPr lang="en-US" dirty="0"/>
          </a:p>
        </p:txBody>
      </p:sp>
      <p:sp>
        <p:nvSpPr>
          <p:cNvPr id="4" name="Slide Number Placeholder 3"/>
          <p:cNvSpPr>
            <a:spLocks noGrp="1"/>
          </p:cNvSpPr>
          <p:nvPr>
            <p:ph type="sldNum" sz="quarter" idx="10"/>
          </p:nvPr>
        </p:nvSpPr>
        <p:spPr/>
        <p:txBody>
          <a:bodyPr/>
          <a:lstStyle/>
          <a:p>
            <a:fld id="{31BAB14A-ADD8-4668-9FDC-530365BF3F32}" type="slidenum">
              <a:rPr lang="en-US" smtClean="0"/>
              <a:pPr/>
              <a:t>39</a:t>
            </a:fld>
            <a:endParaRPr lang="en-US"/>
          </a:p>
        </p:txBody>
      </p:sp>
    </p:spTree>
    <p:extLst>
      <p:ext uri="{BB962C8B-B14F-4D97-AF65-F5344CB8AC3E}">
        <p14:creationId xmlns:p14="http://schemas.microsoft.com/office/powerpoint/2010/main" val="13083413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thing you can do is be alert for scams.  Confusion</a:t>
            </a:r>
            <a:r>
              <a:rPr lang="en-US" baseline="0" dirty="0" smtClean="0"/>
              <a:t> about health reform will generate a lot of creativity to scam people out of their money.  This is happening with seniors now.  Be suspicious, be alert and let us know if you hear of anything that sounds like a scam.  </a:t>
            </a:r>
            <a:endParaRPr lang="en-US" dirty="0"/>
          </a:p>
        </p:txBody>
      </p:sp>
      <p:sp>
        <p:nvSpPr>
          <p:cNvPr id="4" name="Slide Number Placeholder 3"/>
          <p:cNvSpPr>
            <a:spLocks noGrp="1"/>
          </p:cNvSpPr>
          <p:nvPr>
            <p:ph type="sldNum" sz="quarter" idx="10"/>
          </p:nvPr>
        </p:nvSpPr>
        <p:spPr/>
        <p:txBody>
          <a:bodyPr/>
          <a:lstStyle/>
          <a:p>
            <a:fld id="{31BAB14A-ADD8-4668-9FDC-530365BF3F32}" type="slidenum">
              <a:rPr lang="en-US" smtClean="0"/>
              <a:pPr/>
              <a:t>44</a:t>
            </a:fld>
            <a:endParaRPr lang="en-US"/>
          </a:p>
        </p:txBody>
      </p:sp>
    </p:spTree>
    <p:extLst>
      <p:ext uri="{BB962C8B-B14F-4D97-AF65-F5344CB8AC3E}">
        <p14:creationId xmlns:p14="http://schemas.microsoft.com/office/powerpoint/2010/main" val="2871099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look at the policy changes</a:t>
            </a:r>
            <a:r>
              <a:rPr lang="en-US" baseline="0" dirty="0" smtClean="0"/>
              <a:t> that have provided more coverage and better coverage since </a:t>
            </a:r>
            <a:r>
              <a:rPr lang="en-US" baseline="0" dirty="0" err="1" smtClean="0"/>
              <a:t>Obamacare</a:t>
            </a:r>
            <a:r>
              <a:rPr lang="en-US" baseline="0" dirty="0" smtClean="0"/>
              <a:t> was passed in 2010.</a:t>
            </a:r>
          </a:p>
          <a:p>
            <a:r>
              <a:rPr lang="en-US" baseline="0" dirty="0" smtClean="0"/>
              <a:t>(For the next several slides, you can just read the slide)</a:t>
            </a:r>
            <a:endParaRPr lang="en-US" dirty="0"/>
          </a:p>
        </p:txBody>
      </p:sp>
      <p:sp>
        <p:nvSpPr>
          <p:cNvPr id="4" name="Slide Number Placeholder 3"/>
          <p:cNvSpPr>
            <a:spLocks noGrp="1"/>
          </p:cNvSpPr>
          <p:nvPr>
            <p:ph type="sldNum" sz="quarter" idx="10"/>
          </p:nvPr>
        </p:nvSpPr>
        <p:spPr/>
        <p:txBody>
          <a:bodyPr/>
          <a:lstStyle/>
          <a:p>
            <a:fld id="{31BAB14A-ADD8-4668-9FDC-530365BF3F32}" type="slidenum">
              <a:rPr lang="en-US" smtClean="0"/>
              <a:pPr/>
              <a:t>4</a:t>
            </a:fld>
            <a:endParaRPr lang="en-US"/>
          </a:p>
        </p:txBody>
      </p:sp>
    </p:spTree>
    <p:extLst>
      <p:ext uri="{BB962C8B-B14F-4D97-AF65-F5344CB8AC3E}">
        <p14:creationId xmlns:p14="http://schemas.microsoft.com/office/powerpoint/2010/main" val="3250567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Medical loss ratio</a:t>
            </a:r>
            <a:r>
              <a:rPr lang="en-US" baseline="0" dirty="0" smtClean="0"/>
              <a:t> means that insurers have to pay out 80 to 85% of the premium dollars they collect.  Large companies must pay out 85% while smaller</a:t>
            </a:r>
          </a:p>
          <a:p>
            <a:r>
              <a:rPr lang="en-US" baseline="0" dirty="0" smtClean="0"/>
              <a:t>Companies pay out only 80%.  Prior to </a:t>
            </a:r>
            <a:r>
              <a:rPr lang="en-US" baseline="0" dirty="0" err="1" smtClean="0"/>
              <a:t>Obamacare</a:t>
            </a:r>
            <a:r>
              <a:rPr lang="en-US" baseline="0" dirty="0" smtClean="0"/>
              <a:t>, insurers could keep as much of the premium dollar as they </a:t>
            </a:r>
            <a:r>
              <a:rPr lang="en-US" baseline="0" dirty="0" err="1" smtClean="0"/>
              <a:t>wantd</a:t>
            </a:r>
            <a:r>
              <a:rPr lang="en-US" baseline="0" dirty="0" smtClean="0"/>
              <a:t>.</a:t>
            </a:r>
          </a:p>
          <a:p>
            <a:r>
              <a:rPr lang="en-US" baseline="0" dirty="0" smtClean="0"/>
              <a:t>Changes in the medical loss ratio saved consumers $1 billion as of the end of 2012. </a:t>
            </a:r>
            <a:endParaRPr lang="en-US" dirty="0"/>
          </a:p>
        </p:txBody>
      </p:sp>
      <p:sp>
        <p:nvSpPr>
          <p:cNvPr id="4" name="Slide Number Placeholder 3"/>
          <p:cNvSpPr>
            <a:spLocks noGrp="1"/>
          </p:cNvSpPr>
          <p:nvPr>
            <p:ph type="sldNum" sz="quarter" idx="10"/>
          </p:nvPr>
        </p:nvSpPr>
        <p:spPr/>
        <p:txBody>
          <a:bodyPr/>
          <a:lstStyle/>
          <a:p>
            <a:fld id="{31BAB14A-ADD8-4668-9FDC-530365BF3F32}" type="slidenum">
              <a:rPr lang="en-US" smtClean="0"/>
              <a:pPr/>
              <a:t>8</a:t>
            </a:fld>
            <a:endParaRPr lang="en-US"/>
          </a:p>
        </p:txBody>
      </p:sp>
    </p:spTree>
    <p:extLst>
      <p:ext uri="{BB962C8B-B14F-4D97-AF65-F5344CB8AC3E}">
        <p14:creationId xmlns:p14="http://schemas.microsoft.com/office/powerpoint/2010/main" val="1981140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Helping consumers understand what they are buying is one of the most popular</a:t>
            </a:r>
            <a:r>
              <a:rPr lang="en-US" baseline="0" dirty="0" smtClean="0"/>
              <a:t> provisions of the ACA.  </a:t>
            </a:r>
            <a:endParaRPr lang="en-US" dirty="0"/>
          </a:p>
        </p:txBody>
      </p:sp>
      <p:sp>
        <p:nvSpPr>
          <p:cNvPr id="4" name="Slide Number Placeholder 3"/>
          <p:cNvSpPr>
            <a:spLocks noGrp="1"/>
          </p:cNvSpPr>
          <p:nvPr>
            <p:ph type="sldNum" sz="quarter" idx="10"/>
          </p:nvPr>
        </p:nvSpPr>
        <p:spPr/>
        <p:txBody>
          <a:bodyPr/>
          <a:lstStyle/>
          <a:p>
            <a:fld id="{31BAB14A-ADD8-4668-9FDC-530365BF3F32}" type="slidenum">
              <a:rPr lang="en-US" smtClean="0"/>
              <a:pPr/>
              <a:t>9</a:t>
            </a:fld>
            <a:endParaRPr lang="en-US"/>
          </a:p>
        </p:txBody>
      </p:sp>
    </p:spTree>
    <p:extLst>
      <p:ext uri="{BB962C8B-B14F-4D97-AF65-F5344CB8AC3E}">
        <p14:creationId xmlns:p14="http://schemas.microsoft.com/office/powerpoint/2010/main" val="2306794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Medicare, the federal health</a:t>
            </a:r>
            <a:r>
              <a:rPr lang="en-US" baseline="0" dirty="0" smtClean="0"/>
              <a:t> insurance program for people over age 65 was improved by </a:t>
            </a:r>
            <a:r>
              <a:rPr lang="en-US" baseline="0" dirty="0" err="1" smtClean="0"/>
              <a:t>Obamacare</a:t>
            </a:r>
            <a:r>
              <a:rPr lang="en-US" baseline="0" dirty="0" smtClean="0"/>
              <a:t> by changing benefits so that preventive services are offered without copay or deductibles.  And the doughnut hole is closing and will close completely by 2019.  Seniors with high prescription drug costs who fall into the doughnut hole are already saving millions of dollars because of </a:t>
            </a:r>
            <a:r>
              <a:rPr lang="en-US" baseline="0" dirty="0" err="1" smtClean="0"/>
              <a:t>Obamacare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31BAB14A-ADD8-4668-9FDC-530365BF3F32}" type="slidenum">
              <a:rPr lang="en-US" smtClean="0"/>
              <a:pPr/>
              <a:t>10</a:t>
            </a:fld>
            <a:endParaRPr lang="en-US"/>
          </a:p>
        </p:txBody>
      </p:sp>
    </p:spTree>
    <p:extLst>
      <p:ext uri="{BB962C8B-B14F-4D97-AF65-F5344CB8AC3E}">
        <p14:creationId xmlns:p14="http://schemas.microsoft.com/office/powerpoint/2010/main" val="6621677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health coverage</a:t>
            </a:r>
            <a:r>
              <a:rPr lang="en-US" baseline="0" dirty="0" smtClean="0"/>
              <a:t> policies must now provide preventive services, such as mammograms without co-pays or deductibles.  Before the end of 2013, all health plans must also provide free family planning coverage, such as birth control pills without co-pays or deductibles.</a:t>
            </a:r>
            <a:endParaRPr lang="en-US" dirty="0"/>
          </a:p>
        </p:txBody>
      </p:sp>
      <p:sp>
        <p:nvSpPr>
          <p:cNvPr id="4" name="Slide Number Placeholder 3"/>
          <p:cNvSpPr>
            <a:spLocks noGrp="1"/>
          </p:cNvSpPr>
          <p:nvPr>
            <p:ph type="sldNum" sz="quarter" idx="10"/>
          </p:nvPr>
        </p:nvSpPr>
        <p:spPr/>
        <p:txBody>
          <a:bodyPr/>
          <a:lstStyle/>
          <a:p>
            <a:fld id="{31BAB14A-ADD8-4668-9FDC-530365BF3F32}" type="slidenum">
              <a:rPr lang="en-US" smtClean="0"/>
              <a:pPr/>
              <a:t>11</a:t>
            </a:fld>
            <a:endParaRPr lang="en-US"/>
          </a:p>
        </p:txBody>
      </p:sp>
    </p:spTree>
    <p:extLst>
      <p:ext uri="{BB962C8B-B14F-4D97-AF65-F5344CB8AC3E}">
        <p14:creationId xmlns:p14="http://schemas.microsoft.com/office/powerpoint/2010/main" val="20057102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Already in  effect:  More young adults insured; children with medical</a:t>
            </a:r>
            <a:r>
              <a:rPr lang="en-US" baseline="0" dirty="0" smtClean="0"/>
              <a:t> conditions protected, preventive care for everyone, a cap on insurance profit and many other provisions are already implemented.  The biggest changes, however, will occur on January 1, 2014 when millions of Americans and tens of thousands of West Virginia will be eligible for quality and affordable health coverage.  So, let’s talk about what this new quality, affordable coverage looks like.</a:t>
            </a:r>
          </a:p>
          <a:p>
            <a:r>
              <a:rPr lang="en-US" baseline="0" dirty="0" smtClean="0"/>
              <a:t>First, you should understand, it is built on the current system.  Taking advantage of its </a:t>
            </a:r>
            <a:r>
              <a:rPr lang="en-US" baseline="0" dirty="0" err="1" smtClean="0"/>
              <a:t>strenghts</a:t>
            </a:r>
            <a:r>
              <a:rPr lang="en-US" baseline="0" dirty="0" smtClean="0"/>
              <a:t> and fixing its weaknesses.</a:t>
            </a:r>
          </a:p>
          <a:p>
            <a:r>
              <a:rPr lang="en-US" baseline="0" dirty="0" smtClean="0"/>
              <a:t>We’ll talk about the impact on large and small employers, Medicare, Medicaid and individual and small group market health insurance coverage.</a:t>
            </a:r>
            <a:endParaRPr lang="en-US" dirty="0"/>
          </a:p>
        </p:txBody>
      </p:sp>
      <p:sp>
        <p:nvSpPr>
          <p:cNvPr id="4" name="Slide Number Placeholder 3"/>
          <p:cNvSpPr>
            <a:spLocks noGrp="1"/>
          </p:cNvSpPr>
          <p:nvPr>
            <p:ph type="sldNum" sz="quarter" idx="10"/>
          </p:nvPr>
        </p:nvSpPr>
        <p:spPr/>
        <p:txBody>
          <a:bodyPr/>
          <a:lstStyle/>
          <a:p>
            <a:fld id="{31BAB14A-ADD8-4668-9FDC-530365BF3F32}" type="slidenum">
              <a:rPr lang="en-US" smtClean="0"/>
              <a:pPr/>
              <a:t>12</a:t>
            </a:fld>
            <a:endParaRPr lang="en-US"/>
          </a:p>
        </p:txBody>
      </p:sp>
    </p:spTree>
    <p:extLst>
      <p:ext uri="{BB962C8B-B14F-4D97-AF65-F5344CB8AC3E}">
        <p14:creationId xmlns:p14="http://schemas.microsoft.com/office/powerpoint/2010/main" val="1697295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81B6AB7-581C-4027-B614-08CD03979651}" type="datetimeFigureOut">
              <a:rPr lang="en-US" smtClean="0"/>
              <a:pPr/>
              <a:t>5/23/2013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FC4478-E47A-4986-9B41-FB777290A51B}" type="slidenum">
              <a:rPr lang="en-US" smtClean="0"/>
              <a:pPr/>
              <a:t>‹#›</a:t>
            </a:fld>
            <a:endParaRPr lang="en-US"/>
          </a:p>
        </p:txBody>
      </p:sp>
    </p:spTree>
    <p:extLst>
      <p:ext uri="{BB962C8B-B14F-4D97-AF65-F5344CB8AC3E}">
        <p14:creationId xmlns:p14="http://schemas.microsoft.com/office/powerpoint/2010/main" val="2258083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1B6AB7-581C-4027-B614-08CD03979651}" type="datetimeFigureOut">
              <a:rPr lang="en-US" smtClean="0"/>
              <a:pPr/>
              <a:t>5/23/2013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FC4478-E47A-4986-9B41-FB777290A51B}" type="slidenum">
              <a:rPr lang="en-US" smtClean="0"/>
              <a:pPr/>
              <a:t>‹#›</a:t>
            </a:fld>
            <a:endParaRPr lang="en-US"/>
          </a:p>
        </p:txBody>
      </p:sp>
    </p:spTree>
    <p:extLst>
      <p:ext uri="{BB962C8B-B14F-4D97-AF65-F5344CB8AC3E}">
        <p14:creationId xmlns:p14="http://schemas.microsoft.com/office/powerpoint/2010/main" val="705888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1B6AB7-581C-4027-B614-08CD03979651}" type="datetimeFigureOut">
              <a:rPr lang="en-US" smtClean="0"/>
              <a:pPr/>
              <a:t>5/23/2013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FC4478-E47A-4986-9B41-FB777290A51B}" type="slidenum">
              <a:rPr lang="en-US" smtClean="0"/>
              <a:pPr/>
              <a:t>‹#›</a:t>
            </a:fld>
            <a:endParaRPr lang="en-US"/>
          </a:p>
        </p:txBody>
      </p:sp>
    </p:spTree>
    <p:extLst>
      <p:ext uri="{BB962C8B-B14F-4D97-AF65-F5344CB8AC3E}">
        <p14:creationId xmlns:p14="http://schemas.microsoft.com/office/powerpoint/2010/main" val="584331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1B6AB7-581C-4027-B614-08CD03979651}" type="datetimeFigureOut">
              <a:rPr lang="en-US" smtClean="0"/>
              <a:pPr/>
              <a:t>5/23/2013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FC4478-E47A-4986-9B41-FB777290A51B}" type="slidenum">
              <a:rPr lang="en-US" smtClean="0"/>
              <a:pPr/>
              <a:t>‹#›</a:t>
            </a:fld>
            <a:endParaRPr lang="en-US"/>
          </a:p>
        </p:txBody>
      </p:sp>
    </p:spTree>
    <p:extLst>
      <p:ext uri="{BB962C8B-B14F-4D97-AF65-F5344CB8AC3E}">
        <p14:creationId xmlns:p14="http://schemas.microsoft.com/office/powerpoint/2010/main" val="3706569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81B6AB7-581C-4027-B614-08CD03979651}" type="datetimeFigureOut">
              <a:rPr lang="en-US" smtClean="0"/>
              <a:pPr/>
              <a:t>5/23/2013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FC4478-E47A-4986-9B41-FB777290A51B}" type="slidenum">
              <a:rPr lang="en-US" smtClean="0"/>
              <a:pPr/>
              <a:t>‹#›</a:t>
            </a:fld>
            <a:endParaRPr lang="en-US"/>
          </a:p>
        </p:txBody>
      </p:sp>
    </p:spTree>
    <p:extLst>
      <p:ext uri="{BB962C8B-B14F-4D97-AF65-F5344CB8AC3E}">
        <p14:creationId xmlns:p14="http://schemas.microsoft.com/office/powerpoint/2010/main" val="3445192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81B6AB7-581C-4027-B614-08CD03979651}" type="datetimeFigureOut">
              <a:rPr lang="en-US" smtClean="0"/>
              <a:pPr/>
              <a:t>5/23/2013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FC4478-E47A-4986-9B41-FB777290A51B}" type="slidenum">
              <a:rPr lang="en-US" smtClean="0"/>
              <a:pPr/>
              <a:t>‹#›</a:t>
            </a:fld>
            <a:endParaRPr lang="en-US"/>
          </a:p>
        </p:txBody>
      </p:sp>
    </p:spTree>
    <p:extLst>
      <p:ext uri="{BB962C8B-B14F-4D97-AF65-F5344CB8AC3E}">
        <p14:creationId xmlns:p14="http://schemas.microsoft.com/office/powerpoint/2010/main" val="642765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81B6AB7-581C-4027-B614-08CD03979651}" type="datetimeFigureOut">
              <a:rPr lang="en-US" smtClean="0"/>
              <a:pPr/>
              <a:t>5/23/2013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FC4478-E47A-4986-9B41-FB777290A51B}" type="slidenum">
              <a:rPr lang="en-US" smtClean="0"/>
              <a:pPr/>
              <a:t>‹#›</a:t>
            </a:fld>
            <a:endParaRPr lang="en-US"/>
          </a:p>
        </p:txBody>
      </p:sp>
    </p:spTree>
    <p:extLst>
      <p:ext uri="{BB962C8B-B14F-4D97-AF65-F5344CB8AC3E}">
        <p14:creationId xmlns:p14="http://schemas.microsoft.com/office/powerpoint/2010/main" val="1885607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81B6AB7-581C-4027-B614-08CD03979651}" type="datetimeFigureOut">
              <a:rPr lang="en-US" smtClean="0"/>
              <a:pPr/>
              <a:t>5/23/2013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FC4478-E47A-4986-9B41-FB777290A51B}" type="slidenum">
              <a:rPr lang="en-US" smtClean="0"/>
              <a:pPr/>
              <a:t>‹#›</a:t>
            </a:fld>
            <a:endParaRPr lang="en-US"/>
          </a:p>
        </p:txBody>
      </p:sp>
    </p:spTree>
    <p:extLst>
      <p:ext uri="{BB962C8B-B14F-4D97-AF65-F5344CB8AC3E}">
        <p14:creationId xmlns:p14="http://schemas.microsoft.com/office/powerpoint/2010/main" val="3346889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1B6AB7-581C-4027-B614-08CD03979651}" type="datetimeFigureOut">
              <a:rPr lang="en-US" smtClean="0"/>
              <a:pPr/>
              <a:t>5/23/2013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FC4478-E47A-4986-9B41-FB777290A51B}" type="slidenum">
              <a:rPr lang="en-US" smtClean="0"/>
              <a:pPr/>
              <a:t>‹#›</a:t>
            </a:fld>
            <a:endParaRPr lang="en-US"/>
          </a:p>
        </p:txBody>
      </p:sp>
    </p:spTree>
    <p:extLst>
      <p:ext uri="{BB962C8B-B14F-4D97-AF65-F5344CB8AC3E}">
        <p14:creationId xmlns:p14="http://schemas.microsoft.com/office/powerpoint/2010/main" val="2780266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1B6AB7-581C-4027-B614-08CD03979651}" type="datetimeFigureOut">
              <a:rPr lang="en-US" smtClean="0"/>
              <a:pPr/>
              <a:t>5/23/2013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FC4478-E47A-4986-9B41-FB777290A51B}" type="slidenum">
              <a:rPr lang="en-US" smtClean="0"/>
              <a:pPr/>
              <a:t>‹#›</a:t>
            </a:fld>
            <a:endParaRPr lang="en-US"/>
          </a:p>
        </p:txBody>
      </p:sp>
    </p:spTree>
    <p:extLst>
      <p:ext uri="{BB962C8B-B14F-4D97-AF65-F5344CB8AC3E}">
        <p14:creationId xmlns:p14="http://schemas.microsoft.com/office/powerpoint/2010/main" val="1664261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1B6AB7-581C-4027-B614-08CD03979651}" type="datetimeFigureOut">
              <a:rPr lang="en-US" smtClean="0"/>
              <a:pPr/>
              <a:t>5/23/2013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FC4478-E47A-4986-9B41-FB777290A51B}" type="slidenum">
              <a:rPr lang="en-US" smtClean="0"/>
              <a:pPr/>
              <a:t>‹#›</a:t>
            </a:fld>
            <a:endParaRPr lang="en-US"/>
          </a:p>
        </p:txBody>
      </p:sp>
    </p:spTree>
    <p:extLst>
      <p:ext uri="{BB962C8B-B14F-4D97-AF65-F5344CB8AC3E}">
        <p14:creationId xmlns:p14="http://schemas.microsoft.com/office/powerpoint/2010/main" val="2984821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1B6AB7-581C-4027-B614-08CD03979651}" type="datetimeFigureOut">
              <a:rPr lang="en-US" smtClean="0"/>
              <a:pPr/>
              <a:t>5/23/2013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FC4478-E47A-4986-9B41-FB777290A51B}" type="slidenum">
              <a:rPr lang="en-US" smtClean="0"/>
              <a:pPr/>
              <a:t>‹#›</a:t>
            </a:fld>
            <a:endParaRPr lang="en-US"/>
          </a:p>
        </p:txBody>
      </p:sp>
    </p:spTree>
    <p:extLst>
      <p:ext uri="{BB962C8B-B14F-4D97-AF65-F5344CB8AC3E}">
        <p14:creationId xmlns:p14="http://schemas.microsoft.com/office/powerpoint/2010/main" val="3430046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comments" Target="../comments/comment1.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comments" Target="../comments/commen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hyperlink" Target="mailto:perrybryant@suddenlink.net" TargetMode="External"/><Relationship Id="rId7" Type="http://schemas.openxmlformats.org/officeDocument/2006/relationships/hyperlink" Target="mailto:dselko101@suddenlink.net" TargetMode="External"/><Relationship Id="rId2" Type="http://schemas.openxmlformats.org/officeDocument/2006/relationships/hyperlink" Target="http://www.wvahc.org/" TargetMode="External"/><Relationship Id="rId1" Type="http://schemas.openxmlformats.org/officeDocument/2006/relationships/slideLayout" Target="../slideLayouts/slideLayout2.xml"/><Relationship Id="rId6" Type="http://schemas.openxmlformats.org/officeDocument/2006/relationships/hyperlink" Target="mailto:lisadiehl@zoominternet.net" TargetMode="External"/><Relationship Id="rId5" Type="http://schemas.openxmlformats.org/officeDocument/2006/relationships/hyperlink" Target="mailto:ashley@wvahc.org" TargetMode="External"/><Relationship Id="rId4" Type="http://schemas.openxmlformats.org/officeDocument/2006/relationships/hyperlink" Target="mailto:renatepore@gmail.com"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smtClean="0"/>
              <a:t>The Affordable Care Act at Three</a:t>
            </a:r>
            <a:endParaRPr lang="en-US" sz="2800" dirty="0"/>
          </a:p>
        </p:txBody>
      </p:sp>
      <p:sp>
        <p:nvSpPr>
          <p:cNvPr id="6" name="Text Placeholder 5"/>
          <p:cNvSpPr>
            <a:spLocks noGrp="1"/>
          </p:cNvSpPr>
          <p:nvPr>
            <p:ph type="body" sz="half" idx="2"/>
          </p:nvPr>
        </p:nvSpPr>
        <p:spPr/>
        <p:txBody>
          <a:bodyPr>
            <a:normAutofit/>
          </a:bodyPr>
          <a:lstStyle/>
          <a:p>
            <a:r>
              <a:rPr lang="en-US" sz="2400" dirty="0" smtClean="0"/>
              <a:t>West Virginians for Affordable Health Care</a:t>
            </a:r>
            <a:endParaRPr lang="en-US" sz="2400" dirty="0"/>
          </a:p>
        </p:txBody>
      </p:sp>
      <p:pic>
        <p:nvPicPr>
          <p:cNvPr id="1026" name="Picture 2"/>
          <p:cNvPicPr>
            <a:picLocks noGrp="1" noChangeAspect="1" noChangeArrowheads="1"/>
          </p:cNvPicPr>
          <p:nvPr>
            <p:ph type="pic" idx="1"/>
          </p:nvPr>
        </p:nvPicPr>
        <p:blipFill>
          <a:blip r:embed="rId3" cstate="print">
            <a:extLst>
              <a:ext uri="{28A0092B-C50C-407E-A947-70E740481C1C}">
                <a14:useLocalDpi xmlns:a14="http://schemas.microsoft.com/office/drawing/2010/main" val="0"/>
              </a:ext>
            </a:extLst>
          </a:blip>
          <a:srcRect t="1288" b="1288"/>
          <a:stretch>
            <a:fillRect/>
          </a:stretch>
        </p:blipFill>
        <p:spPr bwMode="auto">
          <a:xfrm>
            <a:off x="533400" y="152400"/>
            <a:ext cx="75438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40000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Grp="1" noChangeAspect="1" noChangeArrowheads="1"/>
          </p:cNvPicPr>
          <p:nvPr>
            <p:ph type="pic" idx="1"/>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76200"/>
            <a:ext cx="7924800"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04618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0" y="3048000"/>
            <a:ext cx="2667000" cy="914400"/>
          </a:xfrm>
        </p:spPr>
        <p:txBody>
          <a:bodyPr>
            <a:noAutofit/>
          </a:bodyPr>
          <a:lstStyle/>
          <a:p>
            <a:pPr algn="ctr"/>
            <a:r>
              <a:rPr lang="en-US" sz="4000" dirty="0" smtClean="0"/>
              <a:t>Prevention</a:t>
            </a:r>
            <a:endParaRPr lang="en-US" sz="4000" dirty="0"/>
          </a:p>
        </p:txBody>
      </p:sp>
      <p:sp>
        <p:nvSpPr>
          <p:cNvPr id="4" name="Text Placeholder 3"/>
          <p:cNvSpPr>
            <a:spLocks noGrp="1"/>
          </p:cNvSpPr>
          <p:nvPr>
            <p:ph type="body" sz="half" idx="2"/>
          </p:nvPr>
        </p:nvSpPr>
        <p:spPr>
          <a:xfrm>
            <a:off x="1792288" y="4114800"/>
            <a:ext cx="5486400" cy="1600200"/>
          </a:xfrm>
        </p:spPr>
        <p:txBody>
          <a:bodyPr>
            <a:normAutofit fontScale="25000" lnSpcReduction="20000"/>
          </a:bodyPr>
          <a:lstStyle/>
          <a:p>
            <a:r>
              <a:rPr lang="en-US" sz="8000" dirty="0" smtClean="0"/>
              <a:t>Preventive Services Without Co-Pay or Deductible</a:t>
            </a:r>
          </a:p>
          <a:p>
            <a:r>
              <a:rPr lang="en-US" sz="8000" dirty="0" smtClean="0"/>
              <a:t>Reproductive Health Without Co-Pay or Deductible</a:t>
            </a:r>
          </a:p>
          <a:p>
            <a:endParaRPr lang="en-US" sz="8000" dirty="0" smtClean="0"/>
          </a:p>
          <a:p>
            <a:r>
              <a:rPr lang="en-US" sz="2000" dirty="0"/>
              <a:t>	</a:t>
            </a:r>
          </a:p>
        </p:txBody>
      </p:sp>
      <p:sp>
        <p:nvSpPr>
          <p:cNvPr id="5" name="Picture Placeholder 4"/>
          <p:cNvSpPr>
            <a:spLocks noGrp="1"/>
          </p:cNvSpPr>
          <p:nvPr>
            <p:ph type="pic" idx="1"/>
          </p:nvPr>
        </p:nvSpPr>
        <p:spPr>
          <a:xfrm>
            <a:off x="1752600" y="533400"/>
            <a:ext cx="3276600" cy="3048000"/>
          </a:xfrm>
        </p:spPr>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533400"/>
            <a:ext cx="3187959"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46716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828800" y="3886200"/>
            <a:ext cx="5486400" cy="566738"/>
          </a:xfrm>
        </p:spPr>
        <p:txBody>
          <a:bodyPr/>
          <a:lstStyle/>
          <a:p>
            <a:pPr algn="ctr"/>
            <a:r>
              <a:rPr lang="en-US" dirty="0" smtClean="0"/>
              <a:t>2013-2014</a:t>
            </a:r>
            <a:endParaRPr lang="en-US" dirty="0"/>
          </a:p>
        </p:txBody>
      </p:sp>
      <p:sp>
        <p:nvSpPr>
          <p:cNvPr id="6" name="Picture Placeholder 5"/>
          <p:cNvSpPr>
            <a:spLocks noGrp="1"/>
          </p:cNvSpPr>
          <p:nvPr>
            <p:ph type="pic" idx="1"/>
          </p:nvPr>
        </p:nvSpPr>
        <p:spPr>
          <a:xfrm>
            <a:off x="2895600" y="609600"/>
            <a:ext cx="3276600" cy="2895601"/>
          </a:xfrm>
        </p:spPr>
      </p:sp>
      <p:sp>
        <p:nvSpPr>
          <p:cNvPr id="7" name="Text Placeholder 6"/>
          <p:cNvSpPr>
            <a:spLocks noGrp="1"/>
          </p:cNvSpPr>
          <p:nvPr>
            <p:ph type="body" sz="half" idx="2"/>
          </p:nvPr>
        </p:nvSpPr>
        <p:spPr>
          <a:xfrm>
            <a:off x="1676400" y="4419600"/>
            <a:ext cx="5602288" cy="1981200"/>
          </a:xfrm>
        </p:spPr>
        <p:txBody>
          <a:bodyPr>
            <a:normAutofit fontScale="32500" lnSpcReduction="20000"/>
          </a:bodyPr>
          <a:lstStyle/>
          <a:p>
            <a:r>
              <a:rPr lang="en-US" sz="5900" b="1" dirty="0" smtClean="0"/>
              <a:t>Big Changes  2014:  Almost Universal Coverage</a:t>
            </a:r>
          </a:p>
          <a:p>
            <a:pPr marL="342900" indent="-342900">
              <a:buFont typeface="Arial" pitchFamily="34" charset="0"/>
              <a:buChar char="•"/>
            </a:pPr>
            <a:endParaRPr lang="en-US" sz="4200" b="1" dirty="0" smtClean="0"/>
          </a:p>
          <a:p>
            <a:pPr marL="342900" indent="-342900">
              <a:buFont typeface="Arial" pitchFamily="34" charset="0"/>
              <a:buChar char="•"/>
            </a:pPr>
            <a:r>
              <a:rPr lang="en-US" sz="5500" dirty="0" smtClean="0"/>
              <a:t>Builds </a:t>
            </a:r>
            <a:r>
              <a:rPr lang="en-US" sz="5500" dirty="0"/>
              <a:t>on Current </a:t>
            </a:r>
            <a:r>
              <a:rPr lang="en-US" sz="5500" dirty="0" smtClean="0"/>
              <a:t>System</a:t>
            </a:r>
          </a:p>
          <a:p>
            <a:pPr marL="342900" indent="-342900">
              <a:buFont typeface="Arial" pitchFamily="34" charset="0"/>
              <a:buChar char="•"/>
            </a:pPr>
            <a:r>
              <a:rPr lang="en-US" sz="5500" dirty="0" smtClean="0"/>
              <a:t>Large and Small Employers</a:t>
            </a:r>
          </a:p>
          <a:p>
            <a:pPr marL="342900" indent="-342900">
              <a:buFont typeface="Arial" pitchFamily="34" charset="0"/>
              <a:buChar char="•"/>
            </a:pPr>
            <a:r>
              <a:rPr lang="en-US" sz="5500" dirty="0" smtClean="0"/>
              <a:t>Medicare</a:t>
            </a:r>
          </a:p>
          <a:p>
            <a:pPr marL="342900" indent="-342900">
              <a:buFont typeface="Arial" pitchFamily="34" charset="0"/>
              <a:buChar char="•"/>
            </a:pPr>
            <a:r>
              <a:rPr lang="en-US" sz="5500" dirty="0" smtClean="0"/>
              <a:t>Medicaid and Private Insurance</a:t>
            </a:r>
          </a:p>
          <a:p>
            <a:pPr marL="342900" indent="-342900">
              <a:buFont typeface="Arial" pitchFamily="34" charset="0"/>
              <a:buChar char="•"/>
            </a:pPr>
            <a:r>
              <a:rPr lang="en-US" sz="5500" dirty="0" smtClean="0"/>
              <a:t>Small Business Health Option (SHOP)</a:t>
            </a: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3200" y="228601"/>
            <a:ext cx="4374189"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15066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endParaRPr lang="en-US" sz="3200" dirty="0"/>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noAutofit/>
          </a:bodyPr>
          <a:lstStyle/>
          <a:p>
            <a:r>
              <a:rPr lang="en-US" sz="3200" dirty="0" smtClean="0"/>
              <a:t>Building on the Current Health Financing System</a:t>
            </a:r>
            <a:endParaRPr lang="en-US" sz="3200" dirty="0"/>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28600"/>
            <a:ext cx="91440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78778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Large Employer Coverage: &gt;50 FTEs</a:t>
            </a:r>
            <a:endParaRPr lang="en-US" dirty="0"/>
          </a:p>
        </p:txBody>
      </p:sp>
      <p:sp>
        <p:nvSpPr>
          <p:cNvPr id="6" name="Content Placeholder 5"/>
          <p:cNvSpPr>
            <a:spLocks noGrp="1"/>
          </p:cNvSpPr>
          <p:nvPr>
            <p:ph idx="1"/>
          </p:nvPr>
        </p:nvSpPr>
        <p:spPr>
          <a:xfrm>
            <a:off x="457200" y="1524000"/>
            <a:ext cx="8229600" cy="4525963"/>
          </a:xfrm>
        </p:spPr>
        <p:txBody>
          <a:bodyPr>
            <a:normAutofit fontScale="92500" lnSpcReduction="20000"/>
          </a:bodyPr>
          <a:lstStyle/>
          <a:p>
            <a:r>
              <a:rPr lang="en-US" dirty="0" smtClean="0"/>
              <a:t>Large Employers</a:t>
            </a:r>
          </a:p>
          <a:p>
            <a:pPr lvl="1"/>
            <a:r>
              <a:rPr lang="en-US" dirty="0" smtClean="0"/>
              <a:t>Mandate</a:t>
            </a:r>
          </a:p>
          <a:p>
            <a:pPr lvl="1"/>
            <a:r>
              <a:rPr lang="en-US" dirty="0" smtClean="0"/>
              <a:t>Most already offer coverage</a:t>
            </a:r>
          </a:p>
          <a:p>
            <a:pPr lvl="1"/>
            <a:r>
              <a:rPr lang="en-US" dirty="0" smtClean="0"/>
              <a:t>Must be affordable</a:t>
            </a:r>
          </a:p>
          <a:p>
            <a:pPr lvl="2"/>
            <a:r>
              <a:rPr lang="en-US" dirty="0" smtClean="0"/>
              <a:t>Affordability = 9.5% of family income for employee only coverage</a:t>
            </a:r>
          </a:p>
          <a:p>
            <a:pPr lvl="1"/>
            <a:r>
              <a:rPr lang="en-US" dirty="0" smtClean="0"/>
              <a:t>Must cover essential benefits including prevention </a:t>
            </a:r>
          </a:p>
          <a:p>
            <a:pPr lvl="1"/>
            <a:r>
              <a:rPr lang="en-US" dirty="0" smtClean="0"/>
              <a:t>Must continue or pay a fine of $2,000 per employee</a:t>
            </a:r>
          </a:p>
          <a:p>
            <a:pPr lvl="2"/>
            <a:r>
              <a:rPr lang="en-US" dirty="0" smtClean="0"/>
              <a:t>First thirty exempt</a:t>
            </a:r>
          </a:p>
          <a:p>
            <a:pPr lvl="2"/>
            <a:r>
              <a:rPr lang="en-US" dirty="0" smtClean="0"/>
              <a:t>Part-time don’t have to be insured</a:t>
            </a:r>
          </a:p>
          <a:p>
            <a:pPr lvl="2"/>
            <a:r>
              <a:rPr lang="en-US" dirty="0" smtClean="0"/>
              <a:t>Can go to Medicaid without penalty</a:t>
            </a:r>
          </a:p>
          <a:p>
            <a:pPr lvl="2"/>
            <a:r>
              <a:rPr lang="en-US" dirty="0" smtClean="0"/>
              <a:t>Can be on spouse insurance without penalty</a:t>
            </a:r>
          </a:p>
          <a:p>
            <a:pPr lvl="2"/>
            <a:endParaRPr lang="en-US" dirty="0" smtClean="0"/>
          </a:p>
          <a:p>
            <a:pPr lvl="1"/>
            <a:endParaRPr lang="en-US" dirty="0" smtClean="0"/>
          </a:p>
        </p:txBody>
      </p:sp>
      <p:pic>
        <p:nvPicPr>
          <p:cNvPr id="6151"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0400" y="4876800"/>
            <a:ext cx="21336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66691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Small Employers: &lt; 50 FTEs</a:t>
            </a:r>
            <a:endParaRPr lang="en-US" dirty="0"/>
          </a:p>
        </p:txBody>
      </p:sp>
      <p:sp>
        <p:nvSpPr>
          <p:cNvPr id="3" name="Content Placeholder 2"/>
          <p:cNvSpPr>
            <a:spLocks noGrp="1"/>
          </p:cNvSpPr>
          <p:nvPr>
            <p:ph idx="1"/>
          </p:nvPr>
        </p:nvSpPr>
        <p:spPr/>
        <p:txBody>
          <a:bodyPr/>
          <a:lstStyle/>
          <a:p>
            <a:r>
              <a:rPr lang="en-US" dirty="0" smtClean="0"/>
              <a:t>No Mandate/ no fines</a:t>
            </a:r>
          </a:p>
          <a:p>
            <a:r>
              <a:rPr lang="en-US" dirty="0" smtClean="0"/>
              <a:t>Tax credits if they provide coverage</a:t>
            </a:r>
          </a:p>
          <a:p>
            <a:r>
              <a:rPr lang="en-US" dirty="0" smtClean="0"/>
              <a:t>Opportunity to purchase high value coverage through the Marketplace (SHOP)</a:t>
            </a:r>
          </a:p>
          <a:p>
            <a:pPr lvl="1"/>
            <a:r>
              <a:rPr lang="en-US" dirty="0" smtClean="0"/>
              <a:t>In 2014 only one plan available</a:t>
            </a:r>
          </a:p>
          <a:p>
            <a:pPr lvl="1"/>
            <a:r>
              <a:rPr lang="en-US" dirty="0" smtClean="0"/>
              <a:t>2015 multiple options</a:t>
            </a:r>
          </a:p>
          <a:p>
            <a:pPr lvl="1"/>
            <a:r>
              <a:rPr lang="en-US" dirty="0" smtClean="0"/>
              <a:t>SHOP helps with admin costs</a:t>
            </a:r>
          </a:p>
          <a:p>
            <a:pPr lvl="1"/>
            <a:endParaRPr lang="en-US" dirty="0" smtClean="0"/>
          </a:p>
          <a:p>
            <a:pPr lvl="1"/>
            <a:endParaRPr lang="en-US" dirty="0" smtClean="0"/>
          </a:p>
          <a:p>
            <a:endParaRPr lang="en-US" dirty="0"/>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9566" y="4724400"/>
            <a:ext cx="2264434"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14559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Medicare</a:t>
            </a:r>
            <a:endParaRPr lang="en-US" dirty="0"/>
          </a:p>
        </p:txBody>
      </p:sp>
      <p:sp>
        <p:nvSpPr>
          <p:cNvPr id="3" name="Content Placeholder 2"/>
          <p:cNvSpPr>
            <a:spLocks noGrp="1"/>
          </p:cNvSpPr>
          <p:nvPr>
            <p:ph idx="1"/>
          </p:nvPr>
        </p:nvSpPr>
        <p:spPr>
          <a:xfrm>
            <a:off x="457200" y="1295400"/>
            <a:ext cx="8229600" cy="4830763"/>
          </a:xfrm>
        </p:spPr>
        <p:txBody>
          <a:bodyPr/>
          <a:lstStyle/>
          <a:p>
            <a:r>
              <a:rPr lang="en-US" dirty="0" smtClean="0"/>
              <a:t>Remains the same</a:t>
            </a:r>
          </a:p>
          <a:p>
            <a:pPr lvl="1"/>
            <a:r>
              <a:rPr lang="en-US" dirty="0" smtClean="0"/>
              <a:t>Age 65</a:t>
            </a:r>
          </a:p>
          <a:p>
            <a:pPr lvl="1"/>
            <a:r>
              <a:rPr lang="en-US" dirty="0" smtClean="0"/>
              <a:t>People with disabilities </a:t>
            </a:r>
          </a:p>
          <a:p>
            <a:endParaRPr lang="en-US" dirty="0" smtClean="0"/>
          </a:p>
          <a:p>
            <a:r>
              <a:rPr lang="en-US" dirty="0" smtClean="0"/>
              <a:t>New Benefits</a:t>
            </a:r>
          </a:p>
          <a:p>
            <a:pPr lvl="1"/>
            <a:r>
              <a:rPr lang="en-US" dirty="0" smtClean="0"/>
              <a:t>Prevention no copay/deductible</a:t>
            </a:r>
          </a:p>
          <a:p>
            <a:pPr lvl="1"/>
            <a:r>
              <a:rPr lang="en-US" dirty="0" smtClean="0"/>
              <a:t>Closes doughnut hole</a:t>
            </a:r>
          </a:p>
          <a:p>
            <a:pPr lvl="1"/>
            <a:r>
              <a:rPr lang="en-US" dirty="0" smtClean="0"/>
              <a:t>WV seniors have saved over $33 million (2012)</a:t>
            </a: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81813" y="152400"/>
            <a:ext cx="2262187" cy="171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0800" y="2209800"/>
            <a:ext cx="2524125"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74235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Medicaid Expansion</a:t>
            </a:r>
            <a:endParaRPr lang="en-US" dirty="0"/>
          </a:p>
        </p:txBody>
      </p:sp>
      <p:sp>
        <p:nvSpPr>
          <p:cNvPr id="6" name="Content Placeholder 5"/>
          <p:cNvSpPr>
            <a:spLocks noGrp="1"/>
          </p:cNvSpPr>
          <p:nvPr>
            <p:ph idx="1"/>
          </p:nvPr>
        </p:nvSpPr>
        <p:spPr/>
        <p:txBody>
          <a:bodyPr>
            <a:normAutofit fontScale="92500" lnSpcReduction="10000"/>
          </a:bodyPr>
          <a:lstStyle/>
          <a:p>
            <a:r>
              <a:rPr lang="en-US" dirty="0" smtClean="0"/>
              <a:t>Parents and single adults</a:t>
            </a:r>
          </a:p>
          <a:p>
            <a:pPr lvl="1"/>
            <a:r>
              <a:rPr lang="en-US" dirty="0" smtClean="0"/>
              <a:t>No asset test</a:t>
            </a:r>
          </a:p>
          <a:p>
            <a:pPr lvl="1"/>
            <a:r>
              <a:rPr lang="en-US" dirty="0" smtClean="0"/>
              <a:t>No spend down</a:t>
            </a:r>
          </a:p>
          <a:p>
            <a:r>
              <a:rPr lang="en-US" dirty="0" smtClean="0"/>
              <a:t>Can earn up to 138% of FPL</a:t>
            </a:r>
          </a:p>
          <a:p>
            <a:pPr lvl="1"/>
            <a:r>
              <a:rPr lang="en-US" dirty="0" smtClean="0"/>
              <a:t>$26,951 family of three</a:t>
            </a:r>
          </a:p>
          <a:p>
            <a:r>
              <a:rPr lang="en-US" dirty="0" smtClean="0"/>
              <a:t>120,000 West Virginians eligible</a:t>
            </a:r>
          </a:p>
          <a:p>
            <a:r>
              <a:rPr lang="en-US" dirty="0" smtClean="0"/>
              <a:t>Enrollment starts Oct. 1, 2013 </a:t>
            </a:r>
          </a:p>
          <a:p>
            <a:r>
              <a:rPr lang="en-US" dirty="0" smtClean="0"/>
              <a:t>Effective date January 1, 2014</a:t>
            </a:r>
          </a:p>
          <a:p>
            <a:r>
              <a:rPr lang="en-US" dirty="0" smtClean="0"/>
              <a:t>Enrollment continues through 2014</a:t>
            </a:r>
          </a:p>
          <a:p>
            <a:pPr marL="457200" lvl="1" indent="0">
              <a:buNone/>
            </a:pPr>
            <a:endParaRPr lang="en-US" dirty="0"/>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59891" y="5334000"/>
            <a:ext cx="1884109"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8800" y="1362326"/>
            <a:ext cx="3047086" cy="2676273"/>
          </a:xfrm>
          <a:prstGeom prst="rect">
            <a:avLst/>
          </a:prstGeom>
        </p:spPr>
      </p:pic>
    </p:spTree>
    <p:extLst>
      <p:ext uri="{BB962C8B-B14F-4D97-AF65-F5344CB8AC3E}">
        <p14:creationId xmlns:p14="http://schemas.microsoft.com/office/powerpoint/2010/main" val="40051844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effectLst>
                  <a:outerShdw blurRad="38100" dist="38100" dir="2700000" algn="tl">
                    <a:srgbClr val="000000">
                      <a:alpha val="43137"/>
                    </a:srgbClr>
                  </a:outerShdw>
                </a:effectLst>
              </a:rPr>
              <a:t>Will I Qualify?</a:t>
            </a:r>
            <a:br>
              <a:rPr lang="en-US" dirty="0" smtClean="0">
                <a:effectLst>
                  <a:outerShdw blurRad="38100" dist="38100" dir="2700000" algn="tl">
                    <a:srgbClr val="000000">
                      <a:alpha val="43137"/>
                    </a:srgbClr>
                  </a:outerShdw>
                </a:effectLst>
              </a:rPr>
            </a:br>
            <a:r>
              <a:rPr lang="en-US" dirty="0" smtClean="0"/>
              <a:t>medicaidexpansionwv.org</a:t>
            </a:r>
            <a:br>
              <a:rPr lang="en-US" dirty="0" smtClean="0"/>
            </a:br>
            <a:r>
              <a:rPr lang="en-US" sz="3600" dirty="0" smtClean="0"/>
              <a:t>Family of 3  </a:t>
            </a:r>
            <a:endParaRPr lang="en-US" dirty="0"/>
          </a:p>
        </p:txBody>
      </p:sp>
      <p:pic>
        <p:nvPicPr>
          <p:cNvPr id="3075" name="Picture 3"/>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905000" y="1981200"/>
            <a:ext cx="5486399" cy="3335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99574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Will I Qualify?</a:t>
            </a:r>
            <a:br>
              <a:rPr lang="en-US" dirty="0" smtClean="0"/>
            </a:br>
            <a:r>
              <a:rPr lang="en-US" dirty="0" smtClean="0"/>
              <a:t>2013 FPL</a:t>
            </a:r>
            <a:endParaRPr lang="en-US" dirty="0"/>
          </a:p>
        </p:txBody>
      </p:sp>
      <p:pic>
        <p:nvPicPr>
          <p:cNvPr id="4099" name="Picture 3"/>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1752600"/>
            <a:ext cx="6781799" cy="3488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61684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March 23, 2010</a:t>
            </a:r>
            <a:endParaRPr lang="en-US" sz="2800" dirty="0"/>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normAutofit/>
          </a:bodyPr>
          <a:lstStyle/>
          <a:p>
            <a:r>
              <a:rPr lang="en-US" sz="4000" dirty="0" smtClean="0"/>
              <a:t>The Journey Begins</a:t>
            </a:r>
            <a:endParaRPr lang="en-US" sz="4000" dirty="0"/>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541814"/>
            <a:ext cx="6324600" cy="4434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38927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1066800"/>
          </a:xfrm>
        </p:spPr>
        <p:txBody>
          <a:bodyPr>
            <a:normAutofit fontScale="90000"/>
          </a:bodyPr>
          <a:lstStyle/>
          <a:p>
            <a:r>
              <a:rPr lang="en-US" sz="2200" dirty="0" smtClean="0"/>
              <a:t>Federal/ State Partnership</a:t>
            </a:r>
            <a:br>
              <a:rPr lang="en-US" sz="2200" dirty="0" smtClean="0"/>
            </a:br>
            <a:r>
              <a:rPr lang="en-US" sz="2200" dirty="0" smtClean="0"/>
              <a:t>WV Office of the Insurance Commissioner</a:t>
            </a:r>
            <a:br>
              <a:rPr lang="en-US" sz="2200" dirty="0" smtClean="0"/>
            </a:br>
            <a:r>
              <a:rPr lang="en-US" sz="2200" dirty="0" smtClean="0"/>
              <a:t>Subsidies </a:t>
            </a:r>
            <a:br>
              <a:rPr lang="en-US" sz="2200" dirty="0" smtClean="0"/>
            </a:br>
            <a:r>
              <a:rPr lang="en-US" sz="2200" dirty="0" smtClean="0"/>
              <a:t>Virtual Marketplace</a:t>
            </a:r>
            <a:br>
              <a:rPr lang="en-US" sz="2200" dirty="0" smtClean="0"/>
            </a:br>
            <a:r>
              <a:rPr lang="en-US" dirty="0" smtClean="0"/>
              <a:t>Enroll on web, by phone, by mail,  in person</a:t>
            </a:r>
            <a:endParaRPr lang="en-US" dirty="0"/>
          </a:p>
        </p:txBody>
      </p:sp>
      <p:sp>
        <p:nvSpPr>
          <p:cNvPr id="4" name="Text Placeholder 3"/>
          <p:cNvSpPr>
            <a:spLocks noGrp="1"/>
          </p:cNvSpPr>
          <p:nvPr>
            <p:ph type="body" sz="half" idx="2"/>
          </p:nvPr>
        </p:nvSpPr>
        <p:spPr>
          <a:xfrm flipV="1">
            <a:off x="1792288" y="6172199"/>
            <a:ext cx="4227512" cy="45719"/>
          </a:xfrm>
        </p:spPr>
        <p:txBody>
          <a:bodyPr>
            <a:normAutofit fontScale="25000" lnSpcReduction="20000"/>
          </a:bodyPr>
          <a:lstStyle/>
          <a:p>
            <a:endParaRPr lang="en-US" dirty="0"/>
          </a:p>
        </p:txBody>
      </p:sp>
      <p:pic>
        <p:nvPicPr>
          <p:cNvPr id="1026" name="Picture 2"/>
          <p:cNvPicPr>
            <a:picLocks noGrp="1" noChangeAspect="1" noChangeArrowheads="1"/>
          </p:cNvPicPr>
          <p:nvPr>
            <p:ph type="pic" idx="1"/>
          </p:nvPr>
        </p:nvPicPr>
        <p:blipFill>
          <a:blip r:embed="rId3" cstate="print">
            <a:extLst>
              <a:ext uri="{28A0092B-C50C-407E-A947-70E740481C1C}">
                <a14:useLocalDpi xmlns:a14="http://schemas.microsoft.com/office/drawing/2010/main" val="0"/>
              </a:ext>
            </a:extLst>
          </a:blip>
          <a:srcRect t="1535" b="1535"/>
          <a:stretch>
            <a:fillRect/>
          </a:stretch>
        </p:blipFill>
        <p:spPr bwMode="auto">
          <a:xfrm>
            <a:off x="1792288" y="612775"/>
            <a:ext cx="4989512" cy="3392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86600" y="4876800"/>
            <a:ext cx="19304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0776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Enrollment in  the Marketplace</a:t>
            </a:r>
            <a:endParaRPr lang="en-US" dirty="0"/>
          </a:p>
        </p:txBody>
      </p:sp>
      <p:sp>
        <p:nvSpPr>
          <p:cNvPr id="6" name="Text Placeholder 5"/>
          <p:cNvSpPr>
            <a:spLocks noGrp="1"/>
          </p:cNvSpPr>
          <p:nvPr>
            <p:ph type="body" idx="1"/>
          </p:nvPr>
        </p:nvSpPr>
        <p:spPr/>
        <p:txBody>
          <a:bodyPr/>
          <a:lstStyle/>
          <a:p>
            <a:r>
              <a:rPr lang="en-US" dirty="0" smtClean="0"/>
              <a:t>Private Health Policies</a:t>
            </a:r>
            <a:endParaRPr lang="en-US" dirty="0"/>
          </a:p>
        </p:txBody>
      </p:sp>
      <p:sp>
        <p:nvSpPr>
          <p:cNvPr id="7" name="Content Placeholder 6"/>
          <p:cNvSpPr>
            <a:spLocks noGrp="1"/>
          </p:cNvSpPr>
          <p:nvPr>
            <p:ph sz="half" idx="2"/>
          </p:nvPr>
        </p:nvSpPr>
        <p:spPr/>
        <p:txBody>
          <a:bodyPr>
            <a:normAutofit fontScale="92500"/>
          </a:bodyPr>
          <a:lstStyle/>
          <a:p>
            <a:r>
              <a:rPr lang="en-US" dirty="0" smtClean="0"/>
              <a:t>Enrollment Oct. 1, 2013</a:t>
            </a:r>
          </a:p>
          <a:p>
            <a:r>
              <a:rPr lang="en-US" dirty="0" smtClean="0"/>
              <a:t>Policies Effective Jan. 1, 2014</a:t>
            </a:r>
          </a:p>
          <a:p>
            <a:r>
              <a:rPr lang="en-US" dirty="0" smtClean="0"/>
              <a:t>Enrollment continues through March 31,2014</a:t>
            </a:r>
          </a:p>
          <a:p>
            <a:r>
              <a:rPr lang="en-US" dirty="0" smtClean="0"/>
              <a:t>2014 and beyond open enrollment similar to Medicare</a:t>
            </a:r>
          </a:p>
          <a:p>
            <a:r>
              <a:rPr lang="en-US" dirty="0" smtClean="0"/>
              <a:t>All plans have essential health benefits</a:t>
            </a:r>
          </a:p>
          <a:p>
            <a:r>
              <a:rPr lang="en-US" dirty="0" smtClean="0"/>
              <a:t>All policies must follow new insurance rules</a:t>
            </a:r>
          </a:p>
          <a:p>
            <a:pPr lvl="1"/>
            <a:endParaRPr lang="en-US" dirty="0"/>
          </a:p>
        </p:txBody>
      </p:sp>
      <p:pic>
        <p:nvPicPr>
          <p:cNvPr id="4098" name="Picture 2"/>
          <p:cNvPicPr>
            <a:picLocks noGrp="1" noChangeAspect="1" noChangeArrowheads="1"/>
          </p:cNvPicPr>
          <p:nvPr>
            <p:ph sz="quarter" idx="4"/>
          </p:nvPr>
        </p:nvPicPr>
        <p:blipFill>
          <a:blip r:embed="rId2" cstate="print">
            <a:extLst>
              <a:ext uri="{28A0092B-C50C-407E-A947-70E740481C1C}">
                <a14:useLocalDpi xmlns:a14="http://schemas.microsoft.com/office/drawing/2010/main" val="0"/>
              </a:ext>
            </a:extLst>
          </a:blip>
          <a:srcRect/>
          <a:stretch>
            <a:fillRect/>
          </a:stretch>
        </p:blipFill>
        <p:spPr bwMode="auto">
          <a:xfrm>
            <a:off x="4645025" y="2587062"/>
            <a:ext cx="4041775" cy="3126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35183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Enrollment in Marketplace</a:t>
            </a:r>
            <a:endParaRPr lang="en-US" dirty="0"/>
          </a:p>
        </p:txBody>
      </p:sp>
      <p:sp>
        <p:nvSpPr>
          <p:cNvPr id="8" name="Text Placeholder 7"/>
          <p:cNvSpPr>
            <a:spLocks noGrp="1"/>
          </p:cNvSpPr>
          <p:nvPr>
            <p:ph type="body" idx="1"/>
          </p:nvPr>
        </p:nvSpPr>
        <p:spPr>
          <a:xfrm>
            <a:off x="457200" y="1371600"/>
            <a:ext cx="3505200" cy="522287"/>
          </a:xfrm>
        </p:spPr>
        <p:txBody>
          <a:bodyPr/>
          <a:lstStyle/>
          <a:p>
            <a:r>
              <a:rPr lang="en-US" dirty="0" smtClean="0"/>
              <a:t>Private Health Coverage</a:t>
            </a:r>
            <a:endParaRPr lang="en-US" dirty="0"/>
          </a:p>
        </p:txBody>
      </p:sp>
      <p:sp>
        <p:nvSpPr>
          <p:cNvPr id="9" name="Content Placeholder 8"/>
          <p:cNvSpPr>
            <a:spLocks noGrp="1"/>
          </p:cNvSpPr>
          <p:nvPr>
            <p:ph sz="half" idx="2"/>
          </p:nvPr>
        </p:nvSpPr>
        <p:spPr/>
        <p:txBody>
          <a:bodyPr>
            <a:normAutofit fontScale="92500" lnSpcReduction="20000"/>
          </a:bodyPr>
          <a:lstStyle/>
          <a:p>
            <a:r>
              <a:rPr lang="en-US" dirty="0"/>
              <a:t>Choice of Policies</a:t>
            </a:r>
          </a:p>
          <a:p>
            <a:pPr lvl="1"/>
            <a:r>
              <a:rPr lang="en-US" dirty="0"/>
              <a:t>Bronze, Silver, Gold, </a:t>
            </a:r>
            <a:r>
              <a:rPr lang="en-US" dirty="0" smtClean="0"/>
              <a:t>Platinum</a:t>
            </a:r>
          </a:p>
          <a:p>
            <a:pPr lvl="1"/>
            <a:r>
              <a:rPr lang="en-US" dirty="0" smtClean="0"/>
              <a:t>Catastrophic for people &lt;30</a:t>
            </a:r>
            <a:endParaRPr lang="en-US" dirty="0"/>
          </a:p>
          <a:p>
            <a:endParaRPr lang="en-US" dirty="0" smtClean="0"/>
          </a:p>
          <a:p>
            <a:r>
              <a:rPr lang="en-US" dirty="0" smtClean="0"/>
              <a:t>Subsidies</a:t>
            </a:r>
            <a:endParaRPr lang="en-US" dirty="0"/>
          </a:p>
          <a:p>
            <a:pPr marL="0" indent="0">
              <a:buNone/>
            </a:pPr>
            <a:r>
              <a:rPr lang="en-US" dirty="0" smtClean="0"/>
              <a:t>	Depends </a:t>
            </a:r>
            <a:r>
              <a:rPr lang="en-US" dirty="0"/>
              <a:t>on </a:t>
            </a:r>
            <a:r>
              <a:rPr lang="en-US" dirty="0" smtClean="0"/>
              <a:t>	income/family </a:t>
            </a:r>
            <a:r>
              <a:rPr lang="en-US" dirty="0"/>
              <a:t>size</a:t>
            </a:r>
          </a:p>
          <a:p>
            <a:pPr marL="0" indent="0">
              <a:buNone/>
            </a:pPr>
            <a:r>
              <a:rPr lang="en-US" dirty="0" smtClean="0"/>
              <a:t>	</a:t>
            </a:r>
          </a:p>
          <a:p>
            <a:pPr marL="0" indent="0">
              <a:buNone/>
            </a:pPr>
            <a:r>
              <a:rPr lang="en-US" dirty="0"/>
              <a:t>	</a:t>
            </a:r>
            <a:r>
              <a:rPr lang="en-US" dirty="0" smtClean="0"/>
              <a:t>Assure 	affordability/sliding </a:t>
            </a:r>
            <a:r>
              <a:rPr lang="en-US" dirty="0"/>
              <a:t>fee </a:t>
            </a:r>
            <a:r>
              <a:rPr lang="en-US" dirty="0" smtClean="0"/>
              <a:t>	scale;	3 </a:t>
            </a:r>
            <a:r>
              <a:rPr lang="en-US" dirty="0"/>
              <a:t>to 9.5% of </a:t>
            </a:r>
            <a:r>
              <a:rPr lang="en-US" dirty="0" smtClean="0"/>
              <a:t>	family  </a:t>
            </a:r>
            <a:r>
              <a:rPr lang="en-US" dirty="0"/>
              <a:t>income</a:t>
            </a:r>
          </a:p>
          <a:p>
            <a:endParaRPr lang="en-US" dirty="0"/>
          </a:p>
        </p:txBody>
      </p:sp>
      <p:sp>
        <p:nvSpPr>
          <p:cNvPr id="10" name="Text Placeholder 9"/>
          <p:cNvSpPr>
            <a:spLocks noGrp="1"/>
          </p:cNvSpPr>
          <p:nvPr>
            <p:ph type="body" sz="quarter" idx="3"/>
          </p:nvPr>
        </p:nvSpPr>
        <p:spPr>
          <a:xfrm flipV="1">
            <a:off x="4645025" y="1489394"/>
            <a:ext cx="1603375" cy="45719"/>
          </a:xfrm>
        </p:spPr>
        <p:txBody>
          <a:bodyPr>
            <a:normAutofit fontScale="25000" lnSpcReduction="20000"/>
          </a:bodyPr>
          <a:lstStyle/>
          <a:p>
            <a:endParaRPr lang="en-US" dirty="0"/>
          </a:p>
        </p:txBody>
      </p:sp>
      <p:pic>
        <p:nvPicPr>
          <p:cNvPr id="2050" name="Picture 2"/>
          <p:cNvPicPr>
            <a:picLocks noGrp="1" noChangeAspect="1" noChangeArrowheads="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1447800"/>
            <a:ext cx="3660775" cy="2832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29930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752475"/>
            <a:ext cx="8610600" cy="560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58092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52400"/>
            <a:ext cx="8763000"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04713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Small Business Health Options Program (SHOP)</a:t>
            </a:r>
            <a:endParaRPr lang="en-US" sz="3600" dirty="0"/>
          </a:p>
        </p:txBody>
      </p:sp>
      <p:sp>
        <p:nvSpPr>
          <p:cNvPr id="3" name="Content Placeholder 2"/>
          <p:cNvSpPr>
            <a:spLocks noGrp="1"/>
          </p:cNvSpPr>
          <p:nvPr>
            <p:ph idx="1"/>
          </p:nvPr>
        </p:nvSpPr>
        <p:spPr/>
        <p:txBody>
          <a:bodyPr/>
          <a:lstStyle/>
          <a:p>
            <a:r>
              <a:rPr lang="en-US" dirty="0" smtClean="0"/>
              <a:t>Offered through the Marketplace</a:t>
            </a:r>
          </a:p>
          <a:p>
            <a:r>
              <a:rPr lang="en-US" dirty="0" smtClean="0"/>
              <a:t>Option of plans (2015)</a:t>
            </a:r>
          </a:p>
          <a:p>
            <a:r>
              <a:rPr lang="en-US" dirty="0" smtClean="0"/>
              <a:t>Plans must cover Essential Health Benefits (EHB)</a:t>
            </a:r>
          </a:p>
          <a:p>
            <a:r>
              <a:rPr lang="en-US" dirty="0" smtClean="0"/>
              <a:t>Range of Tax credits available</a:t>
            </a:r>
          </a:p>
          <a:p>
            <a:pPr lvl="1"/>
            <a:r>
              <a:rPr lang="en-US" dirty="0" smtClean="0"/>
              <a:t>Size of employer</a:t>
            </a:r>
          </a:p>
          <a:p>
            <a:pPr lvl="1"/>
            <a:r>
              <a:rPr lang="en-US" dirty="0" smtClean="0"/>
              <a:t>For profit/nonprofit</a:t>
            </a:r>
          </a:p>
          <a:p>
            <a:pPr lvl="1"/>
            <a:r>
              <a:rPr lang="en-US" dirty="0" smtClean="0"/>
              <a:t>High wage/low wage employees</a:t>
            </a:r>
          </a:p>
          <a:p>
            <a:pPr marL="457200" lvl="1" indent="0">
              <a:buNone/>
            </a:pPr>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4038600"/>
            <a:ext cx="2157413" cy="162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77763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10 Essential Health Benefits</a:t>
            </a:r>
            <a:endParaRPr lang="en-US" dirty="0"/>
          </a:p>
        </p:txBody>
      </p:sp>
      <p:sp>
        <p:nvSpPr>
          <p:cNvPr id="6" name="Content Placeholder 5"/>
          <p:cNvSpPr>
            <a:spLocks noGrp="1"/>
          </p:cNvSpPr>
          <p:nvPr>
            <p:ph idx="1"/>
          </p:nvPr>
        </p:nvSpPr>
        <p:spPr/>
        <p:txBody>
          <a:bodyPr>
            <a:normAutofit fontScale="85000" lnSpcReduction="20000"/>
          </a:bodyPr>
          <a:lstStyle/>
          <a:p>
            <a:r>
              <a:rPr lang="en-US" dirty="0"/>
              <a:t>Physician office visit</a:t>
            </a:r>
          </a:p>
          <a:p>
            <a:r>
              <a:rPr lang="en-US" dirty="0">
                <a:effectLst>
                  <a:outerShdw blurRad="38100" dist="38100" dir="2700000" algn="tl">
                    <a:srgbClr val="000000">
                      <a:alpha val="43137"/>
                    </a:srgbClr>
                  </a:outerShdw>
                </a:effectLst>
              </a:rPr>
              <a:t>Inpatient and outpatient hospital services</a:t>
            </a:r>
          </a:p>
          <a:p>
            <a:r>
              <a:rPr lang="en-US" dirty="0"/>
              <a:t>Maternity and newborn care</a:t>
            </a:r>
          </a:p>
          <a:p>
            <a:r>
              <a:rPr lang="en-US" dirty="0">
                <a:effectLst>
                  <a:outerShdw blurRad="38100" dist="38100" dir="2700000" algn="tl">
                    <a:srgbClr val="000000">
                      <a:alpha val="43137"/>
                    </a:srgbClr>
                  </a:outerShdw>
                </a:effectLst>
              </a:rPr>
              <a:t>Mental health and substance abuse services</a:t>
            </a:r>
          </a:p>
          <a:p>
            <a:r>
              <a:rPr lang="en-US" dirty="0"/>
              <a:t>Prescription drugs</a:t>
            </a:r>
          </a:p>
          <a:p>
            <a:r>
              <a:rPr lang="en-US" dirty="0">
                <a:effectLst>
                  <a:outerShdw blurRad="38100" dist="38100" dir="2700000" algn="tl">
                    <a:srgbClr val="000000">
                      <a:alpha val="43137"/>
                    </a:srgbClr>
                  </a:outerShdw>
                </a:effectLst>
              </a:rPr>
              <a:t>Laboratory services</a:t>
            </a:r>
          </a:p>
          <a:p>
            <a:r>
              <a:rPr lang="en-US" dirty="0"/>
              <a:t>Clinically effective preventive services w/o co-pay or deductible</a:t>
            </a:r>
          </a:p>
          <a:p>
            <a:r>
              <a:rPr lang="en-US" dirty="0">
                <a:effectLst>
                  <a:outerShdw blurRad="38100" dist="38100" dir="2700000" algn="tl">
                    <a:srgbClr val="000000">
                      <a:alpha val="43137"/>
                    </a:srgbClr>
                  </a:outerShdw>
                </a:effectLst>
              </a:rPr>
              <a:t>Chronic disease management</a:t>
            </a:r>
          </a:p>
          <a:p>
            <a:r>
              <a:rPr lang="en-US" dirty="0"/>
              <a:t>Pediatric services incl. vision and oral health</a:t>
            </a:r>
          </a:p>
          <a:p>
            <a:r>
              <a:rPr lang="en-US" dirty="0">
                <a:effectLst>
                  <a:outerShdw blurRad="38100" dist="38100" dir="2700000" algn="tl">
                    <a:srgbClr val="000000">
                      <a:alpha val="43137"/>
                    </a:srgbClr>
                  </a:outerShdw>
                </a:effectLst>
              </a:rPr>
              <a:t>Rehabilitative and </a:t>
            </a:r>
            <a:r>
              <a:rPr lang="en-US" dirty="0" err="1">
                <a:effectLst>
                  <a:outerShdw blurRad="38100" dist="38100" dir="2700000" algn="tl">
                    <a:srgbClr val="000000">
                      <a:alpha val="43137"/>
                    </a:srgbClr>
                  </a:outerShdw>
                </a:effectLst>
              </a:rPr>
              <a:t>habilitative</a:t>
            </a:r>
            <a:r>
              <a:rPr lang="en-US" dirty="0">
                <a:effectLst>
                  <a:outerShdw blurRad="38100" dist="38100" dir="2700000" algn="tl">
                    <a:srgbClr val="000000">
                      <a:alpha val="43137"/>
                    </a:srgbClr>
                  </a:outerShdw>
                </a:effectLst>
              </a:rPr>
              <a:t> services</a:t>
            </a:r>
          </a:p>
          <a:p>
            <a:endParaRPr lang="en-US" dirty="0"/>
          </a:p>
        </p:txBody>
      </p:sp>
    </p:spTree>
    <p:extLst>
      <p:ext uri="{BB962C8B-B14F-4D97-AF65-F5344CB8AC3E}">
        <p14:creationId xmlns:p14="http://schemas.microsoft.com/office/powerpoint/2010/main" val="11397649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icture Placeholder 8"/>
          <p:cNvSpPr>
            <a:spLocks noGrp="1"/>
          </p:cNvSpPr>
          <p:nvPr>
            <p:ph type="pic" idx="1"/>
          </p:nvPr>
        </p:nvSpPr>
        <p:spPr/>
      </p:sp>
      <p:sp>
        <p:nvSpPr>
          <p:cNvPr id="7" name="Text Placeholder 6"/>
          <p:cNvSpPr>
            <a:spLocks noGrp="1"/>
          </p:cNvSpPr>
          <p:nvPr>
            <p:ph type="body" sz="half" idx="2"/>
          </p:nvPr>
        </p:nvSpPr>
        <p:spPr/>
        <p:txBody>
          <a:bodyPr>
            <a:noAutofit/>
          </a:bodyPr>
          <a:lstStyle/>
          <a:p>
            <a:pPr algn="ctr"/>
            <a:r>
              <a:rPr lang="en-US" sz="2800" dirty="0" smtClean="0"/>
              <a:t>2013 Next Steps</a:t>
            </a:r>
          </a:p>
          <a:p>
            <a:pPr algn="ctr"/>
            <a:r>
              <a:rPr lang="en-US" sz="2800" dirty="0" smtClean="0"/>
              <a:t>Covering Most Americans </a:t>
            </a:r>
            <a:endParaRPr lang="en-US" sz="2800" dirty="0"/>
          </a:p>
        </p:txBody>
      </p:sp>
      <p:pic>
        <p:nvPicPr>
          <p:cNvPr id="819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304800"/>
            <a:ext cx="6272212" cy="4360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00775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304800"/>
            <a:ext cx="8153400" cy="601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07325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 Placeholder 3"/>
          <p:cNvSpPr>
            <a:spLocks noGrp="1"/>
          </p:cNvSpPr>
          <p:nvPr>
            <p:ph type="body" sz="half" idx="2"/>
          </p:nvPr>
        </p:nvSpPr>
        <p:spPr/>
        <p:txBody>
          <a:bodyPr/>
          <a:lstStyle/>
          <a:p>
            <a:endParaRPr lang="en-US"/>
          </a:p>
        </p:txBody>
      </p:sp>
      <p:pic>
        <p:nvPicPr>
          <p:cNvPr id="9218" name="Picture 2"/>
          <p:cNvPicPr>
            <a:picLocks noGrp="1" noChangeAspect="1" noChangeArrowheads="1"/>
          </p:cNvPicPr>
          <p:nvPr>
            <p:ph type="pic" idx="1"/>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310073"/>
            <a:ext cx="8534400" cy="6090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99361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2288" y="4648200"/>
            <a:ext cx="5486400" cy="533400"/>
          </a:xfrm>
        </p:spPr>
        <p:txBody>
          <a:bodyPr>
            <a:noAutofit/>
          </a:bodyPr>
          <a:lstStyle/>
          <a:p>
            <a:pPr algn="ctr"/>
            <a:r>
              <a:rPr lang="en-US" sz="2400" dirty="0" smtClean="0"/>
              <a:t> </a:t>
            </a:r>
            <a:r>
              <a:rPr lang="en-US" sz="3200" dirty="0" smtClean="0"/>
              <a:t>Beyond Controversy to Action</a:t>
            </a:r>
            <a:endParaRPr lang="en-US" sz="3200" dirty="0"/>
          </a:p>
        </p:txBody>
      </p:sp>
      <p:sp>
        <p:nvSpPr>
          <p:cNvPr id="4" name="Text Placeholder 3"/>
          <p:cNvSpPr>
            <a:spLocks noGrp="1"/>
          </p:cNvSpPr>
          <p:nvPr>
            <p:ph type="body" sz="half" idx="2"/>
          </p:nvPr>
        </p:nvSpPr>
        <p:spPr>
          <a:xfrm>
            <a:off x="990600" y="5105400"/>
            <a:ext cx="6477000" cy="1524000"/>
          </a:xfrm>
        </p:spPr>
        <p:txBody>
          <a:bodyPr>
            <a:noAutofit/>
          </a:bodyPr>
          <a:lstStyle/>
          <a:p>
            <a:r>
              <a:rPr lang="en-US" sz="1800" b="1" dirty="0" smtClean="0"/>
              <a:t>Overview 2010 – 2013</a:t>
            </a:r>
          </a:p>
          <a:p>
            <a:r>
              <a:rPr lang="en-US" sz="1800" b="1" dirty="0" smtClean="0"/>
              <a:t>Major Health Coverage Expansions Effective January 1, 2014</a:t>
            </a:r>
          </a:p>
          <a:p>
            <a:r>
              <a:rPr lang="en-US" sz="1800" b="1" dirty="0" smtClean="0"/>
              <a:t>Enrollment Process</a:t>
            </a:r>
          </a:p>
          <a:p>
            <a:r>
              <a:rPr lang="en-US" sz="1800" b="1" dirty="0" smtClean="0"/>
              <a:t>How You Can Help</a:t>
            </a:r>
            <a:endParaRPr lang="en-US" sz="1800" b="1" dirty="0"/>
          </a:p>
        </p:txBody>
      </p:sp>
      <p:pic>
        <p:nvPicPr>
          <p:cNvPr id="3074" name="Picture 2"/>
          <p:cNvPicPr>
            <a:picLocks noGrp="1" noChangeAspect="1" noChangeArrowheads="1"/>
          </p:cNvPicPr>
          <p:nvPr>
            <p:ph type="pic" idx="1"/>
          </p:nvPr>
        </p:nvPicPr>
        <p:blipFill>
          <a:blip r:embed="rId3" cstate="print">
            <a:extLst>
              <a:ext uri="{28A0092B-C50C-407E-A947-70E740481C1C}">
                <a14:useLocalDpi xmlns:a14="http://schemas.microsoft.com/office/drawing/2010/main" val="0"/>
              </a:ext>
            </a:extLst>
          </a:blip>
          <a:srcRect l="3513" r="3513"/>
          <a:stretch>
            <a:fillRect/>
          </a:stretch>
        </p:blipFill>
        <p:spPr bwMode="auto">
          <a:xfrm>
            <a:off x="1371600" y="304801"/>
            <a:ext cx="5791200" cy="4201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84621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792288" y="3657600"/>
            <a:ext cx="5486400" cy="838200"/>
          </a:xfrm>
        </p:spPr>
        <p:txBody>
          <a:bodyPr>
            <a:noAutofit/>
          </a:bodyPr>
          <a:lstStyle/>
          <a:p>
            <a:pPr algn="ctr"/>
            <a:r>
              <a:rPr lang="en-US" sz="3200" dirty="0" smtClean="0"/>
              <a:t>The Challenge of Enrollment</a:t>
            </a:r>
            <a:endParaRPr lang="en-US" sz="3200" dirty="0"/>
          </a:p>
        </p:txBody>
      </p:sp>
      <p:sp>
        <p:nvSpPr>
          <p:cNvPr id="6" name="Picture Placeholder 5"/>
          <p:cNvSpPr>
            <a:spLocks noGrp="1"/>
          </p:cNvSpPr>
          <p:nvPr>
            <p:ph type="pic" idx="1"/>
          </p:nvPr>
        </p:nvSpPr>
        <p:spPr>
          <a:xfrm>
            <a:off x="2286000" y="152400"/>
            <a:ext cx="3962400" cy="2415653"/>
          </a:xfrm>
        </p:spPr>
      </p:sp>
      <p:sp>
        <p:nvSpPr>
          <p:cNvPr id="7" name="Text Placeholder 6"/>
          <p:cNvSpPr>
            <a:spLocks noGrp="1"/>
          </p:cNvSpPr>
          <p:nvPr>
            <p:ph type="body" sz="half" idx="2"/>
          </p:nvPr>
        </p:nvSpPr>
        <p:spPr>
          <a:xfrm>
            <a:off x="1792288" y="4572000"/>
            <a:ext cx="5486400" cy="1600200"/>
          </a:xfrm>
        </p:spPr>
        <p:txBody>
          <a:bodyPr>
            <a:normAutofit fontScale="25000" lnSpcReduction="20000"/>
          </a:bodyPr>
          <a:lstStyle/>
          <a:p>
            <a:pPr marL="285750" indent="-285750">
              <a:buFont typeface="Arial" pitchFamily="34" charset="0"/>
              <a:buChar char="•"/>
            </a:pPr>
            <a:r>
              <a:rPr lang="en-US" sz="7200" b="1" dirty="0" smtClean="0"/>
              <a:t>Little Time:  Open </a:t>
            </a:r>
            <a:r>
              <a:rPr lang="en-US" sz="7200" b="1" dirty="0"/>
              <a:t>Enrollment Begins Oct. </a:t>
            </a:r>
            <a:r>
              <a:rPr lang="en-US" sz="7200" b="1" dirty="0" smtClean="0"/>
              <a:t>2013; Policies Effective January 1, 2014</a:t>
            </a:r>
          </a:p>
          <a:p>
            <a:pPr marL="285750" indent="-285750">
              <a:buFont typeface="Arial" pitchFamily="34" charset="0"/>
              <a:buChar char="•"/>
            </a:pPr>
            <a:endParaRPr lang="en-US" sz="7200" b="1" dirty="0"/>
          </a:p>
          <a:p>
            <a:pPr marL="285750" indent="-285750">
              <a:buFont typeface="Arial" pitchFamily="34" charset="0"/>
              <a:buChar char="•"/>
            </a:pPr>
            <a:r>
              <a:rPr lang="en-US" sz="7200" b="1" dirty="0" smtClean="0"/>
              <a:t>6  Month Enrollment for Private Policies in Year One</a:t>
            </a:r>
          </a:p>
          <a:p>
            <a:pPr marL="285750" indent="-285750">
              <a:buFont typeface="Arial" pitchFamily="34" charset="0"/>
              <a:buChar char="•"/>
            </a:pPr>
            <a:endParaRPr lang="en-US" sz="7200" b="1" dirty="0" smtClean="0"/>
          </a:p>
          <a:p>
            <a:pPr marL="285750" indent="-285750">
              <a:buFont typeface="Arial" pitchFamily="34" charset="0"/>
              <a:buChar char="•"/>
            </a:pPr>
            <a:r>
              <a:rPr lang="en-US" sz="7200" b="1" dirty="0" smtClean="0"/>
              <a:t>Big Numbers – 250,000 Uninsured</a:t>
            </a:r>
          </a:p>
          <a:p>
            <a:pPr marL="285750" indent="-285750">
              <a:buFont typeface="Arial" pitchFamily="34" charset="0"/>
              <a:buChar char="•"/>
            </a:pPr>
            <a:endParaRPr lang="en-US" sz="2300" dirty="0"/>
          </a:p>
          <a:p>
            <a:endParaRPr lang="en-US" dirty="0"/>
          </a:p>
          <a:p>
            <a:endParaRPr lang="en-US" dirty="0"/>
          </a:p>
        </p:txBody>
      </p:sp>
      <p:pic>
        <p:nvPicPr>
          <p:cNvPr id="1229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3746" y="152400"/>
            <a:ext cx="5356654" cy="367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16662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248728"/>
            <a:ext cx="861060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84929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Who are the uninsured?</a:t>
            </a:r>
            <a:br>
              <a:rPr lang="en-US" dirty="0" smtClean="0"/>
            </a:br>
            <a:r>
              <a:rPr lang="en-US" dirty="0" smtClean="0"/>
              <a:t>HHS </a:t>
            </a:r>
            <a:r>
              <a:rPr lang="en-US" dirty="0"/>
              <a:t>m</a:t>
            </a:r>
            <a:r>
              <a:rPr lang="en-US" dirty="0" smtClean="0"/>
              <a:t>arketing </a:t>
            </a:r>
            <a:r>
              <a:rPr lang="en-US" dirty="0"/>
              <a:t>s</a:t>
            </a:r>
            <a:r>
              <a:rPr lang="en-US" dirty="0" smtClean="0"/>
              <a:t>tudy</a:t>
            </a:r>
            <a:br>
              <a:rPr lang="en-US" dirty="0" smtClean="0"/>
            </a:br>
            <a:r>
              <a:rPr lang="en-US" sz="2200" dirty="0" smtClean="0"/>
              <a:t>March 2013</a:t>
            </a:r>
            <a:endParaRPr lang="en-US" dirty="0"/>
          </a:p>
        </p:txBody>
      </p:sp>
      <p:sp>
        <p:nvSpPr>
          <p:cNvPr id="4" name="Content Placeholder 3"/>
          <p:cNvSpPr>
            <a:spLocks noGrp="1"/>
          </p:cNvSpPr>
          <p:nvPr>
            <p:ph idx="1"/>
          </p:nvPr>
        </p:nvSpPr>
        <p:spPr/>
        <p:txBody>
          <a:bodyPr>
            <a:normAutofit lnSpcReduction="10000"/>
          </a:bodyPr>
          <a:lstStyle/>
          <a:p>
            <a:r>
              <a:rPr lang="en-US" dirty="0" smtClean="0"/>
              <a:t>48% Healthy and Young</a:t>
            </a:r>
          </a:p>
          <a:p>
            <a:pPr lvl="2"/>
            <a:r>
              <a:rPr lang="en-US" dirty="0" smtClean="0"/>
              <a:t>Take health for granted</a:t>
            </a:r>
          </a:p>
          <a:p>
            <a:pPr lvl="2"/>
            <a:r>
              <a:rPr lang="en-US" dirty="0" smtClean="0"/>
              <a:t>Tech savvy</a:t>
            </a:r>
          </a:p>
          <a:p>
            <a:pPr lvl="2"/>
            <a:r>
              <a:rPr lang="en-US" dirty="0" smtClean="0"/>
              <a:t>Low motivation to enroll</a:t>
            </a:r>
          </a:p>
          <a:p>
            <a:r>
              <a:rPr lang="en-US" dirty="0" smtClean="0"/>
              <a:t>29% Sick, Active and Worried</a:t>
            </a:r>
          </a:p>
          <a:p>
            <a:pPr lvl="2"/>
            <a:r>
              <a:rPr lang="en-US" dirty="0" smtClean="0"/>
              <a:t>Generation  X and Baby Boomers</a:t>
            </a:r>
          </a:p>
          <a:p>
            <a:r>
              <a:rPr lang="en-US" dirty="0" smtClean="0"/>
              <a:t>15% Passive and Unengaged</a:t>
            </a:r>
          </a:p>
          <a:p>
            <a:pPr lvl="2"/>
            <a:r>
              <a:rPr lang="en-US" dirty="0" smtClean="0"/>
              <a:t>49 and older</a:t>
            </a:r>
          </a:p>
          <a:p>
            <a:pPr lvl="2"/>
            <a:r>
              <a:rPr lang="en-US" dirty="0" smtClean="0"/>
              <a:t>Live for today</a:t>
            </a:r>
          </a:p>
          <a:p>
            <a:pPr lvl="2"/>
            <a:r>
              <a:rPr lang="en-US" dirty="0" smtClean="0"/>
              <a:t>Don’t understand health insurance</a:t>
            </a:r>
            <a:endParaRPr lang="en-US" dirty="0"/>
          </a:p>
        </p:txBody>
      </p:sp>
    </p:spTree>
    <p:extLst>
      <p:ext uri="{BB962C8B-B14F-4D97-AF65-F5344CB8AC3E}">
        <p14:creationId xmlns:p14="http://schemas.microsoft.com/office/powerpoint/2010/main" val="41806620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28600"/>
            <a:ext cx="84582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26328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8479" y="4383598"/>
            <a:ext cx="5486400" cy="566738"/>
          </a:xfrm>
        </p:spPr>
        <p:txBody>
          <a:bodyPr>
            <a:noAutofit/>
          </a:bodyPr>
          <a:lstStyle/>
          <a:p>
            <a:pPr algn="ctr"/>
            <a:r>
              <a:rPr lang="en-US" sz="3200" dirty="0" smtClean="0"/>
              <a:t>How </a:t>
            </a:r>
            <a:r>
              <a:rPr lang="en-US" sz="4000" dirty="0" smtClean="0"/>
              <a:t>You</a:t>
            </a:r>
            <a:r>
              <a:rPr lang="en-US" sz="3200" dirty="0" smtClean="0"/>
              <a:t> Can Help</a:t>
            </a:r>
            <a:endParaRPr lang="en-US" sz="3200" dirty="0"/>
          </a:p>
        </p:txBody>
      </p:sp>
      <p:sp>
        <p:nvSpPr>
          <p:cNvPr id="3" name="Picture Placeholder 2"/>
          <p:cNvSpPr>
            <a:spLocks noGrp="1"/>
          </p:cNvSpPr>
          <p:nvPr>
            <p:ph type="pic" idx="1"/>
          </p:nvPr>
        </p:nvSpPr>
        <p:spPr>
          <a:xfrm>
            <a:off x="2590800" y="612775"/>
            <a:ext cx="3200400" cy="3197225"/>
          </a:xfrm>
        </p:spPr>
      </p:sp>
      <p:sp>
        <p:nvSpPr>
          <p:cNvPr id="4" name="Text Placeholder 3"/>
          <p:cNvSpPr>
            <a:spLocks noGrp="1"/>
          </p:cNvSpPr>
          <p:nvPr>
            <p:ph type="body" sz="half" idx="2"/>
          </p:nvPr>
        </p:nvSpPr>
        <p:spPr>
          <a:xfrm>
            <a:off x="1792288" y="4953000"/>
            <a:ext cx="6132512" cy="1828800"/>
          </a:xfrm>
        </p:spPr>
        <p:txBody>
          <a:bodyPr>
            <a:noAutofit/>
          </a:bodyPr>
          <a:lstStyle/>
          <a:p>
            <a:pPr marL="342900" indent="-342900">
              <a:buFont typeface="Arial" pitchFamily="34" charset="0"/>
              <a:buChar char="•"/>
            </a:pPr>
            <a:r>
              <a:rPr lang="en-US" sz="2400" dirty="0" smtClean="0"/>
              <a:t>Participate in a Workshop</a:t>
            </a:r>
          </a:p>
          <a:p>
            <a:pPr marL="342900" indent="-342900">
              <a:buFont typeface="Arial" pitchFamily="34" charset="0"/>
              <a:buChar char="•"/>
            </a:pPr>
            <a:r>
              <a:rPr lang="en-US" sz="2400" dirty="0" smtClean="0"/>
              <a:t>Educate Your Community</a:t>
            </a:r>
          </a:p>
          <a:p>
            <a:pPr marL="342900" indent="-342900">
              <a:buFont typeface="Arial" pitchFamily="34" charset="0"/>
              <a:buChar char="•"/>
            </a:pPr>
            <a:r>
              <a:rPr lang="en-US" sz="2400" dirty="0" smtClean="0"/>
              <a:t>Direct People to Enrollment Specialists</a:t>
            </a:r>
          </a:p>
          <a:p>
            <a:pPr marL="342900" indent="-342900">
              <a:buFont typeface="Arial" pitchFamily="34" charset="0"/>
              <a:buChar char="•"/>
            </a:pPr>
            <a:r>
              <a:rPr lang="en-US" sz="2400" dirty="0" smtClean="0"/>
              <a:t>Help Enroll People Yourself </a:t>
            </a:r>
            <a:endParaRPr lang="en-US" sz="2400" dirty="0"/>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0" y="685800"/>
            <a:ext cx="304800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05021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85932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85800"/>
            <a:ext cx="8991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34694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742950"/>
            <a:ext cx="8229600" cy="588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25049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304800"/>
            <a:ext cx="9220200" cy="704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92862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0"/>
            <a:ext cx="8915400"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19824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Policy Changes 2010-2013 – Health Insurance Reform</a:t>
            </a:r>
            <a:endParaRPr lang="en-US" sz="3200" dirty="0"/>
          </a:p>
        </p:txBody>
      </p:sp>
      <p:sp>
        <p:nvSpPr>
          <p:cNvPr id="3" name="Picture Placeholder 2"/>
          <p:cNvSpPr>
            <a:spLocks noGrp="1"/>
          </p:cNvSpPr>
          <p:nvPr>
            <p:ph type="pic" idx="1"/>
          </p:nvPr>
        </p:nvSpPr>
        <p:spPr>
          <a:xfrm>
            <a:off x="1828800" y="-76200"/>
            <a:ext cx="5294312" cy="3478214"/>
          </a:xfrm>
        </p:spPr>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28575"/>
            <a:ext cx="5333999" cy="3933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8805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6366" y="360892"/>
            <a:ext cx="8458200" cy="6360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9885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304800"/>
            <a:ext cx="80010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47172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52400"/>
            <a:ext cx="876300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410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Need Your Help</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Help us organize local/regional training</a:t>
            </a:r>
          </a:p>
          <a:p>
            <a:pPr marL="0" indent="0">
              <a:buNone/>
            </a:pPr>
            <a:r>
              <a:rPr lang="en-US" dirty="0" smtClean="0"/>
              <a:t>	- 14 Regional Trainings</a:t>
            </a:r>
          </a:p>
          <a:p>
            <a:endParaRPr lang="en-US" dirty="0" smtClean="0"/>
          </a:p>
          <a:p>
            <a:r>
              <a:rPr lang="en-US" dirty="0" smtClean="0"/>
              <a:t>Participate in training</a:t>
            </a:r>
          </a:p>
          <a:p>
            <a:pPr lvl="1"/>
            <a:r>
              <a:rPr lang="en-US" dirty="0" smtClean="0"/>
              <a:t>WVAHC in person training</a:t>
            </a:r>
          </a:p>
          <a:p>
            <a:pPr lvl="1"/>
            <a:r>
              <a:rPr lang="en-US" dirty="0" smtClean="0"/>
              <a:t>Web based federal training</a:t>
            </a:r>
          </a:p>
          <a:p>
            <a:endParaRPr lang="en-US" dirty="0" smtClean="0"/>
          </a:p>
          <a:p>
            <a:r>
              <a:rPr lang="en-US" dirty="0" smtClean="0"/>
              <a:t>Educate your community</a:t>
            </a:r>
          </a:p>
          <a:p>
            <a:endParaRPr lang="en-US" dirty="0" smtClean="0"/>
          </a:p>
          <a:p>
            <a:r>
              <a:rPr lang="en-US" dirty="0" smtClean="0"/>
              <a:t>Help people enroll</a:t>
            </a:r>
          </a:p>
          <a:p>
            <a:pPr marL="0" indent="0">
              <a:buNone/>
            </a:pPr>
            <a:endParaRPr lang="en-US" dirty="0"/>
          </a:p>
        </p:txBody>
      </p:sp>
    </p:spTree>
    <p:extLst>
      <p:ext uri="{BB962C8B-B14F-4D97-AF65-F5344CB8AC3E}">
        <p14:creationId xmlns:p14="http://schemas.microsoft.com/office/powerpoint/2010/main" val="28041134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239962"/>
          </a:xfrm>
        </p:spPr>
        <p:txBody>
          <a:bodyPr>
            <a:normAutofit fontScale="90000"/>
          </a:bodyPr>
          <a:lstStyle/>
          <a:p>
            <a:r>
              <a:rPr lang="en-US" dirty="0" smtClean="0"/>
              <a:t>Be Alert for Scams</a:t>
            </a:r>
            <a:br>
              <a:rPr lang="en-US" dirty="0" smtClean="0"/>
            </a:br>
            <a:r>
              <a:rPr lang="en-US" sz="3600" dirty="0" smtClean="0"/>
              <a:t>Tell us </a:t>
            </a:r>
            <a:br>
              <a:rPr lang="en-US" sz="3600" dirty="0" smtClean="0"/>
            </a:br>
            <a:r>
              <a:rPr lang="en-US" sz="2700" dirty="0" smtClean="0"/>
              <a:t>or</a:t>
            </a:r>
            <a:r>
              <a:rPr lang="en-US" dirty="0" smtClean="0"/>
              <a:t/>
            </a:r>
            <a:br>
              <a:rPr lang="en-US" dirty="0" smtClean="0"/>
            </a:br>
            <a:r>
              <a:rPr lang="en-US" dirty="0" smtClean="0"/>
              <a:t> </a:t>
            </a:r>
            <a:r>
              <a:rPr lang="en-US" sz="3600" dirty="0" smtClean="0"/>
              <a:t>Offices of the Insurance Commissioner</a:t>
            </a:r>
            <a:endParaRPr lang="en-US" sz="3600" dirty="0"/>
          </a:p>
        </p:txBody>
      </p:sp>
      <p:pic>
        <p:nvPicPr>
          <p:cNvPr id="1026"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3124200"/>
            <a:ext cx="8686800" cy="3520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3708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Any Questions?</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219200"/>
            <a:ext cx="8153400" cy="5257799"/>
          </a:xfrm>
          <a:prstGeom prst="rect">
            <a:avLst/>
          </a:prstGeom>
        </p:spPr>
      </p:pic>
    </p:spTree>
    <p:extLst>
      <p:ext uri="{BB962C8B-B14F-4D97-AF65-F5344CB8AC3E}">
        <p14:creationId xmlns:p14="http://schemas.microsoft.com/office/powerpoint/2010/main" val="16628261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3600" b="1" dirty="0" smtClean="0"/>
              <a:t>West Virginians for Affordable Health Care </a:t>
            </a:r>
            <a:r>
              <a:rPr lang="en-US" sz="3600" dirty="0" smtClean="0"/>
              <a:t/>
            </a:r>
            <a:br>
              <a:rPr lang="en-US" sz="3600" dirty="0" smtClean="0"/>
            </a:br>
            <a:r>
              <a:rPr lang="en-US" sz="3600" dirty="0" smtClean="0">
                <a:hlinkClick r:id="rId2"/>
              </a:rPr>
              <a:t>www.wvahc.org</a:t>
            </a:r>
            <a:r>
              <a:rPr lang="en-US" sz="3600" dirty="0" smtClean="0"/>
              <a:t> </a:t>
            </a:r>
            <a:endParaRPr lang="en-US" sz="3600" dirty="0"/>
          </a:p>
        </p:txBody>
      </p:sp>
      <p:sp>
        <p:nvSpPr>
          <p:cNvPr id="4" name="Content Placeholder 3"/>
          <p:cNvSpPr>
            <a:spLocks noGrp="1"/>
          </p:cNvSpPr>
          <p:nvPr>
            <p:ph idx="1"/>
          </p:nvPr>
        </p:nvSpPr>
        <p:spPr/>
        <p:txBody>
          <a:bodyPr>
            <a:normAutofit/>
          </a:bodyPr>
          <a:lstStyle/>
          <a:p>
            <a:pPr marL="0" indent="0" algn="ctr">
              <a:buNone/>
            </a:pPr>
            <a:r>
              <a:rPr lang="en-US" sz="2400" b="1" dirty="0" smtClean="0"/>
              <a:t>Perry Bryant ,Executive Director</a:t>
            </a:r>
          </a:p>
          <a:p>
            <a:pPr marL="0" indent="0" algn="ctr">
              <a:buNone/>
            </a:pPr>
            <a:r>
              <a:rPr lang="en-US" sz="2400" dirty="0" smtClean="0">
                <a:hlinkClick r:id="rId3"/>
              </a:rPr>
              <a:t>perrybryant@suddenlink.net</a:t>
            </a:r>
            <a:r>
              <a:rPr lang="en-US" sz="2400" dirty="0" smtClean="0"/>
              <a:t> </a:t>
            </a:r>
            <a:endParaRPr lang="en-US" sz="2400" dirty="0"/>
          </a:p>
          <a:p>
            <a:pPr marL="0" indent="0" algn="ctr">
              <a:buNone/>
            </a:pPr>
            <a:r>
              <a:rPr lang="en-US" sz="2400" b="1" dirty="0" smtClean="0"/>
              <a:t>Renate Pore, Health Policy Director</a:t>
            </a:r>
          </a:p>
          <a:p>
            <a:pPr marL="0" indent="0" algn="ctr">
              <a:buNone/>
            </a:pPr>
            <a:r>
              <a:rPr lang="en-US" sz="2400" dirty="0" smtClean="0">
                <a:hlinkClick r:id="rId4"/>
              </a:rPr>
              <a:t>renatepore@gmail.com</a:t>
            </a:r>
            <a:endParaRPr lang="en-US" sz="2400" dirty="0" smtClean="0"/>
          </a:p>
          <a:p>
            <a:pPr marL="0" indent="0" algn="ctr">
              <a:buNone/>
            </a:pPr>
            <a:r>
              <a:rPr lang="en-US" sz="2400" b="1" dirty="0" smtClean="0"/>
              <a:t>Ashley Adams, Eastern Panhandle  Coordinator</a:t>
            </a:r>
          </a:p>
          <a:p>
            <a:pPr marL="0" indent="0" algn="ctr">
              <a:buNone/>
            </a:pPr>
            <a:r>
              <a:rPr lang="en-US" sz="2400" dirty="0" smtClean="0">
                <a:hlinkClick r:id="rId5"/>
              </a:rPr>
              <a:t>ashley@wvahc.org</a:t>
            </a:r>
            <a:r>
              <a:rPr lang="en-US" sz="2400" dirty="0" smtClean="0"/>
              <a:t> </a:t>
            </a:r>
          </a:p>
          <a:p>
            <a:pPr marL="0" indent="0" algn="ctr">
              <a:buNone/>
            </a:pPr>
            <a:r>
              <a:rPr lang="en-US" sz="2400" b="1" dirty="0" smtClean="0"/>
              <a:t>Lisa Diehl, Mid-Ohio Valley Coordinator</a:t>
            </a:r>
          </a:p>
          <a:p>
            <a:pPr marL="0" indent="0" algn="ctr">
              <a:buNone/>
            </a:pPr>
            <a:r>
              <a:rPr lang="en-US" sz="2400" dirty="0" smtClean="0">
                <a:hlinkClick r:id="rId6"/>
              </a:rPr>
              <a:t>lisadiehl@zoominternet.net</a:t>
            </a:r>
            <a:r>
              <a:rPr lang="en-US" sz="2400" dirty="0" smtClean="0"/>
              <a:t> </a:t>
            </a:r>
          </a:p>
          <a:p>
            <a:pPr marL="0" indent="0" algn="ctr">
              <a:buNone/>
            </a:pPr>
            <a:r>
              <a:rPr lang="en-US" sz="2400" b="1" dirty="0" smtClean="0"/>
              <a:t>Doris </a:t>
            </a:r>
            <a:r>
              <a:rPr lang="en-US" sz="2400" b="1" dirty="0" err="1" smtClean="0"/>
              <a:t>Selko</a:t>
            </a:r>
            <a:r>
              <a:rPr lang="en-US" sz="2400" b="1" dirty="0" smtClean="0"/>
              <a:t>, Southern WV Coordinator</a:t>
            </a:r>
          </a:p>
          <a:p>
            <a:pPr marL="0" indent="0" algn="ctr">
              <a:buNone/>
            </a:pPr>
            <a:r>
              <a:rPr lang="en-US" sz="2400" dirty="0" smtClean="0">
                <a:hlinkClick r:id="rId7"/>
              </a:rPr>
              <a:t>dselko101@suddenlink.net</a:t>
            </a:r>
            <a:r>
              <a:rPr lang="en-US" sz="2400" dirty="0" smtClean="0"/>
              <a:t> </a:t>
            </a:r>
          </a:p>
          <a:p>
            <a:pPr marL="0" indent="0" algn="ctr">
              <a:buNone/>
            </a:pPr>
            <a:endParaRPr lang="en-US" sz="2400" dirty="0"/>
          </a:p>
        </p:txBody>
      </p:sp>
    </p:spTree>
    <p:extLst>
      <p:ext uri="{BB962C8B-B14F-4D97-AF65-F5344CB8AC3E}">
        <p14:creationId xmlns:p14="http://schemas.microsoft.com/office/powerpoint/2010/main" val="37916936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2556" y="3276600"/>
            <a:ext cx="3420268" cy="1447800"/>
          </a:xfrm>
        </p:spPr>
        <p:txBody>
          <a:bodyPr>
            <a:noAutofit/>
          </a:bodyPr>
          <a:lstStyle/>
          <a:p>
            <a:r>
              <a:rPr lang="en-US" sz="2800" dirty="0" smtClean="0"/>
              <a:t>Young Adults Stay</a:t>
            </a:r>
            <a:r>
              <a:rPr lang="en-US" sz="2800" dirty="0" smtClean="0">
                <a:solidFill>
                  <a:srgbClr val="FF0000"/>
                </a:solidFill>
              </a:rPr>
              <a:t> </a:t>
            </a:r>
            <a:r>
              <a:rPr lang="en-US" sz="2800" dirty="0" smtClean="0"/>
              <a:t>on Parents’ Policy to  Age 26</a:t>
            </a:r>
            <a:endParaRPr lang="en-US" sz="2800" dirty="0"/>
          </a:p>
        </p:txBody>
      </p:sp>
      <p:sp>
        <p:nvSpPr>
          <p:cNvPr id="3" name="Picture Placeholder 2"/>
          <p:cNvSpPr>
            <a:spLocks noGrp="1"/>
          </p:cNvSpPr>
          <p:nvPr>
            <p:ph type="pic" idx="1"/>
          </p:nvPr>
        </p:nvSpPr>
        <p:spPr>
          <a:xfrm>
            <a:off x="1828800" y="609600"/>
            <a:ext cx="3383756" cy="2514600"/>
          </a:xfrm>
        </p:spPr>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0" y="609600"/>
            <a:ext cx="3536156"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08870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8200" y="2895600"/>
            <a:ext cx="3392488" cy="795338"/>
          </a:xfrm>
        </p:spPr>
        <p:txBody>
          <a:bodyPr>
            <a:noAutofit/>
          </a:bodyPr>
          <a:lstStyle/>
          <a:p>
            <a:r>
              <a:rPr lang="en-US" sz="2400" dirty="0" smtClean="0"/>
              <a:t>Can’t exclude people because of pre-existing condition.</a:t>
            </a:r>
            <a:endParaRPr lang="en-US" sz="2400" dirty="0"/>
          </a:p>
        </p:txBody>
      </p:sp>
      <p:sp>
        <p:nvSpPr>
          <p:cNvPr id="3" name="Picture Placeholder 2"/>
          <p:cNvSpPr>
            <a:spLocks noGrp="1"/>
          </p:cNvSpPr>
          <p:nvPr>
            <p:ph type="pic" idx="1"/>
          </p:nvPr>
        </p:nvSpPr>
        <p:spPr>
          <a:xfrm>
            <a:off x="1752600" y="304800"/>
            <a:ext cx="2438400" cy="3733799"/>
          </a:xfrm>
        </p:spPr>
      </p:sp>
      <p:sp>
        <p:nvSpPr>
          <p:cNvPr id="4" name="Text Placeholder 3"/>
          <p:cNvSpPr>
            <a:spLocks noGrp="1"/>
          </p:cNvSpPr>
          <p:nvPr>
            <p:ph type="body" sz="half" idx="2"/>
          </p:nvPr>
        </p:nvSpPr>
        <p:spPr>
          <a:xfrm>
            <a:off x="1792288" y="4343400"/>
            <a:ext cx="5486400" cy="1295400"/>
          </a:xfrm>
        </p:spPr>
        <p:txBody>
          <a:bodyPr>
            <a:normAutofit/>
          </a:bodyPr>
          <a:lstStyle/>
          <a:p>
            <a:pPr marL="285750" indent="-285750">
              <a:buFont typeface="Arial" pitchFamily="34" charset="0"/>
              <a:buChar char="•"/>
            </a:pPr>
            <a:r>
              <a:rPr lang="en-US" sz="2000" dirty="0" smtClean="0"/>
              <a:t>Children since September 23, 2010</a:t>
            </a:r>
          </a:p>
          <a:p>
            <a:pPr marL="285750" indent="-285750">
              <a:buFont typeface="Arial" pitchFamily="34" charset="0"/>
              <a:buChar char="•"/>
            </a:pPr>
            <a:r>
              <a:rPr lang="en-US" sz="2000" dirty="0" smtClean="0"/>
              <a:t>Adults January 1, 2014</a:t>
            </a:r>
            <a:endParaRPr lang="en-US" sz="2000" dirty="0"/>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76200"/>
            <a:ext cx="4038600" cy="3962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63982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1600" y="838200"/>
            <a:ext cx="2819400" cy="4114800"/>
          </a:xfrm>
        </p:spPr>
        <p:txBody>
          <a:bodyPr>
            <a:normAutofit/>
          </a:bodyPr>
          <a:lstStyle/>
          <a:p>
            <a:pPr algn="ctr"/>
            <a:r>
              <a:rPr lang="en-US" sz="3100" dirty="0" smtClean="0"/>
              <a:t/>
            </a:r>
            <a:br>
              <a:rPr lang="en-US" sz="3100" dirty="0" smtClean="0"/>
            </a:br>
            <a:r>
              <a:rPr lang="en-US" sz="3100" dirty="0" smtClean="0"/>
              <a:t>Health Insurance</a:t>
            </a:r>
            <a:br>
              <a:rPr lang="en-US" sz="3100" dirty="0" smtClean="0"/>
            </a:br>
            <a:r>
              <a:rPr lang="en-US" sz="3100" dirty="0" smtClean="0"/>
              <a:t/>
            </a:r>
            <a:br>
              <a:rPr lang="en-US" sz="3100" dirty="0" smtClean="0"/>
            </a:br>
            <a:r>
              <a:rPr lang="en-US" sz="2200" dirty="0" smtClean="0"/>
              <a:t>End to Lifetime Limits</a:t>
            </a:r>
            <a:r>
              <a:rPr lang="en-US" sz="3100" dirty="0"/>
              <a:t/>
            </a:r>
            <a:br>
              <a:rPr lang="en-US" sz="3100" dirty="0"/>
            </a:br>
            <a:r>
              <a:rPr lang="en-US" dirty="0" smtClean="0"/>
              <a:t>Phase  Out of Annual Limits</a:t>
            </a:r>
            <a:endParaRPr lang="en-US" sz="2400" dirty="0"/>
          </a:p>
        </p:txBody>
      </p:sp>
      <p:pic>
        <p:nvPicPr>
          <p:cNvPr id="4103"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0"/>
            <a:ext cx="5865962"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10931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62600" y="1752600"/>
            <a:ext cx="2630488" cy="2438400"/>
          </a:xfrm>
        </p:spPr>
        <p:txBody>
          <a:bodyPr>
            <a:normAutofit/>
          </a:bodyPr>
          <a:lstStyle/>
          <a:p>
            <a:r>
              <a:rPr lang="en-US" sz="2800" dirty="0" smtClean="0"/>
              <a:t>Medical Loss Ratio 80-85 %</a:t>
            </a:r>
            <a:endParaRPr lang="en-US" sz="2800" dirty="0"/>
          </a:p>
        </p:txBody>
      </p:sp>
      <p:sp>
        <p:nvSpPr>
          <p:cNvPr id="3" name="Picture Placeholder 2"/>
          <p:cNvSpPr>
            <a:spLocks noGrp="1"/>
          </p:cNvSpPr>
          <p:nvPr>
            <p:ph type="pic" idx="1"/>
          </p:nvPr>
        </p:nvSpPr>
        <p:spPr>
          <a:xfrm>
            <a:off x="1676400" y="609600"/>
            <a:ext cx="3276600" cy="3024189"/>
          </a:xfrm>
        </p:spPr>
      </p:sp>
      <p:sp>
        <p:nvSpPr>
          <p:cNvPr id="4" name="Text Placeholder 3"/>
          <p:cNvSpPr>
            <a:spLocks noGrp="1"/>
          </p:cNvSpPr>
          <p:nvPr>
            <p:ph type="body" sz="half" idx="2"/>
          </p:nvPr>
        </p:nvSpPr>
        <p:spPr>
          <a:xfrm>
            <a:off x="4953000" y="4495800"/>
            <a:ext cx="2325688" cy="1676400"/>
          </a:xfrm>
        </p:spPr>
        <p:txBody>
          <a:bodyPr>
            <a:normAutofit/>
          </a:bodyPr>
          <a:lstStyle/>
          <a:p>
            <a:r>
              <a:rPr lang="en-US" sz="2400" dirty="0" smtClean="0"/>
              <a:t>$1 billion in consumer rebates</a:t>
            </a:r>
            <a:endParaRPr lang="en-US" sz="2400"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685800"/>
            <a:ext cx="327660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25601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0" y="3657600"/>
            <a:ext cx="3621088" cy="2133600"/>
          </a:xfrm>
        </p:spPr>
        <p:txBody>
          <a:bodyPr>
            <a:noAutofit/>
          </a:bodyPr>
          <a:lstStyle/>
          <a:p>
            <a:r>
              <a:rPr lang="en-US" sz="2800" dirty="0" smtClean="0"/>
              <a:t>All health plans must  provide easy-to-read Summary of Benefits and Coverage</a:t>
            </a:r>
            <a:endParaRPr lang="en-US" sz="2800" dirty="0"/>
          </a:p>
        </p:txBody>
      </p:sp>
      <p:pic>
        <p:nvPicPr>
          <p:cNvPr id="1536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8100"/>
            <a:ext cx="5382670" cy="3543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93418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1928</TotalTime>
  <Words>3392</Words>
  <Application>Microsoft Office PowerPoint</Application>
  <PresentationFormat>On-screen Show (4:3)</PresentationFormat>
  <Paragraphs>276</Paragraphs>
  <Slides>46</Slides>
  <Notes>36</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The Affordable Care Act at Three</vt:lpstr>
      <vt:lpstr>March 23, 2010</vt:lpstr>
      <vt:lpstr> Beyond Controversy to Action</vt:lpstr>
      <vt:lpstr>Policy Changes 2010-2013 – Health Insurance Reform</vt:lpstr>
      <vt:lpstr>Young Adults Stay on Parents’ Policy to  Age 26</vt:lpstr>
      <vt:lpstr>Can’t exclude people because of pre-existing condition.</vt:lpstr>
      <vt:lpstr> Health Insurance  End to Lifetime Limits Phase  Out of Annual Limits</vt:lpstr>
      <vt:lpstr>Medical Loss Ratio 80-85 %</vt:lpstr>
      <vt:lpstr>All health plans must  provide easy-to-read Summary of Benefits and Coverage</vt:lpstr>
      <vt:lpstr>PowerPoint Presentation</vt:lpstr>
      <vt:lpstr>Prevention</vt:lpstr>
      <vt:lpstr>2013-2014</vt:lpstr>
      <vt:lpstr>PowerPoint Presentation</vt:lpstr>
      <vt:lpstr>Large Employer Coverage: &gt;50 FTEs</vt:lpstr>
      <vt:lpstr>Small Employers: &lt; 50 FTEs</vt:lpstr>
      <vt:lpstr>Medicare</vt:lpstr>
      <vt:lpstr>Medicaid Expansion</vt:lpstr>
      <vt:lpstr>Will I Qualify? medicaidexpansionwv.org Family of 3  </vt:lpstr>
      <vt:lpstr>Will I Qualify? 2013 FPL</vt:lpstr>
      <vt:lpstr>Federal/ State Partnership WV Office of the Insurance Commissioner Subsidies  Virtual Marketplace Enroll on web, by phone, by mail,  in person</vt:lpstr>
      <vt:lpstr>Enrollment in  the Marketplace</vt:lpstr>
      <vt:lpstr>Enrollment in Marketplace</vt:lpstr>
      <vt:lpstr>PowerPoint Presentation</vt:lpstr>
      <vt:lpstr>PowerPoint Presentation</vt:lpstr>
      <vt:lpstr>Small Business Health Options Program (SHOP)</vt:lpstr>
      <vt:lpstr>10 Essential Health Benefits</vt:lpstr>
      <vt:lpstr>PowerPoint Presentation</vt:lpstr>
      <vt:lpstr>PowerPoint Presentation</vt:lpstr>
      <vt:lpstr>PowerPoint Presentation</vt:lpstr>
      <vt:lpstr>The Challenge of Enrollment</vt:lpstr>
      <vt:lpstr>PowerPoint Presentation</vt:lpstr>
      <vt:lpstr>Who are the uninsured? HHS marketing study March 2013</vt:lpstr>
      <vt:lpstr>PowerPoint Presentation</vt:lpstr>
      <vt:lpstr>How You Can Help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Need Your Help</vt:lpstr>
      <vt:lpstr>Be Alert for Scams Tell us  or  Offices of the Insurance Commissioner</vt:lpstr>
      <vt:lpstr>Any Questions?</vt:lpstr>
      <vt:lpstr>West Virginians for Affordable Health Care  www.wvahc.org </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Affordable Care Act at Three</dc:title>
  <dc:creator>Renate Pore</dc:creator>
  <cp:lastModifiedBy>Angie</cp:lastModifiedBy>
  <cp:revision>58</cp:revision>
  <dcterms:created xsi:type="dcterms:W3CDTF">2013-03-27T14:25:46Z</dcterms:created>
  <dcterms:modified xsi:type="dcterms:W3CDTF">2013-05-23T13:34:16Z</dcterms:modified>
</cp:coreProperties>
</file>