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  <p:sldMasterId id="2147483653" r:id="rId5"/>
  </p:sldMasterIdLst>
  <p:notesMasterIdLst>
    <p:notesMasterId r:id="rId52"/>
  </p:notesMasterIdLst>
  <p:handoutMasterIdLst>
    <p:handoutMasterId r:id="rId53"/>
  </p:handoutMasterIdLst>
  <p:sldIdLst>
    <p:sldId id="313" r:id="rId6"/>
    <p:sldId id="324" r:id="rId7"/>
    <p:sldId id="257" r:id="rId8"/>
    <p:sldId id="266" r:id="rId9"/>
    <p:sldId id="268" r:id="rId10"/>
    <p:sldId id="262" r:id="rId11"/>
    <p:sldId id="278" r:id="rId12"/>
    <p:sldId id="267" r:id="rId13"/>
    <p:sldId id="280" r:id="rId14"/>
    <p:sldId id="281" r:id="rId15"/>
    <p:sldId id="312" r:id="rId16"/>
    <p:sldId id="327" r:id="rId17"/>
    <p:sldId id="290" r:id="rId18"/>
    <p:sldId id="314" r:id="rId19"/>
    <p:sldId id="326" r:id="rId20"/>
    <p:sldId id="316" r:id="rId21"/>
    <p:sldId id="291" r:id="rId22"/>
    <p:sldId id="320" r:id="rId23"/>
    <p:sldId id="293" r:id="rId24"/>
    <p:sldId id="319" r:id="rId25"/>
    <p:sldId id="295" r:id="rId26"/>
    <p:sldId id="310" r:id="rId27"/>
    <p:sldId id="296" r:id="rId28"/>
    <p:sldId id="309" r:id="rId29"/>
    <p:sldId id="297" r:id="rId30"/>
    <p:sldId id="318" r:id="rId31"/>
    <p:sldId id="298" r:id="rId32"/>
    <p:sldId id="299" r:id="rId33"/>
    <p:sldId id="311" r:id="rId34"/>
    <p:sldId id="300" r:id="rId35"/>
    <p:sldId id="308" r:id="rId36"/>
    <p:sldId id="317" r:id="rId37"/>
    <p:sldId id="287" r:id="rId38"/>
    <p:sldId id="301" r:id="rId39"/>
    <p:sldId id="321" r:id="rId40"/>
    <p:sldId id="306" r:id="rId41"/>
    <p:sldId id="305" r:id="rId42"/>
    <p:sldId id="304" r:id="rId43"/>
    <p:sldId id="303" r:id="rId44"/>
    <p:sldId id="302" r:id="rId45"/>
    <p:sldId id="325" r:id="rId46"/>
    <p:sldId id="323" r:id="rId47"/>
    <p:sldId id="276" r:id="rId48"/>
    <p:sldId id="328" r:id="rId49"/>
    <p:sldId id="277" r:id="rId50"/>
    <p:sldId id="275" r:id="rId51"/>
  </p:sldIdLst>
  <p:sldSz cx="13004800" cy="9753600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60" autoAdjust="0"/>
  </p:normalViewPr>
  <p:slideViewPr>
    <p:cSldViewPr>
      <p:cViewPr varScale="1">
        <p:scale>
          <a:sx n="30" d="100"/>
          <a:sy n="30" d="100"/>
        </p:scale>
        <p:origin x="-1272" y="-8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4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DC5410-FE6E-42CF-B2A4-DD27CCD57A4A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6041E1F-C018-43FC-8FE0-1B78D7366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3550"/>
          </a:xfrm>
          <a:prstGeom prst="rect">
            <a:avLst/>
          </a:prstGeom>
        </p:spPr>
        <p:txBody>
          <a:bodyPr vert="horz" lIns="88138" tIns="44069" rIns="88138" bIns="4406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3550"/>
          </a:xfrm>
          <a:prstGeom prst="rect">
            <a:avLst/>
          </a:prstGeom>
        </p:spPr>
        <p:txBody>
          <a:bodyPr vert="horz" lIns="88138" tIns="44069" rIns="88138" bIns="44069" rtlCol="0"/>
          <a:lstStyle>
            <a:lvl1pPr algn="r">
              <a:defRPr sz="1200"/>
            </a:lvl1pPr>
          </a:lstStyle>
          <a:p>
            <a:pPr>
              <a:defRPr/>
            </a:pPr>
            <a:fld id="{E354D395-5020-4CAF-A524-AFE58A2B2302}" type="datetimeFigureOut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8" tIns="44069" rIns="88138" bIns="4406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10225" cy="4183063"/>
          </a:xfrm>
          <a:prstGeom prst="rect">
            <a:avLst/>
          </a:prstGeom>
        </p:spPr>
        <p:txBody>
          <a:bodyPr vert="horz" lIns="88138" tIns="44069" rIns="88138" bIns="4406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6888" cy="463550"/>
          </a:xfrm>
          <a:prstGeom prst="rect">
            <a:avLst/>
          </a:prstGeom>
        </p:spPr>
        <p:txBody>
          <a:bodyPr vert="horz" lIns="88138" tIns="44069" rIns="88138" bIns="4406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31263"/>
            <a:ext cx="3036888" cy="463550"/>
          </a:xfrm>
          <a:prstGeom prst="rect">
            <a:avLst/>
          </a:prstGeom>
        </p:spPr>
        <p:txBody>
          <a:bodyPr vert="horz" lIns="88138" tIns="44069" rIns="88138" bIns="44069" rtlCol="0" anchor="b"/>
          <a:lstStyle>
            <a:lvl1pPr algn="r">
              <a:defRPr sz="1200"/>
            </a:lvl1pPr>
          </a:lstStyle>
          <a:p>
            <a:pPr>
              <a:defRPr/>
            </a:pPr>
            <a:fld id="{9F30D32B-17D6-4BEC-BFD4-EF17F1005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FDD047-7B12-476F-B760-034CE07A3AB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BC92BD-E83B-4C14-AF8E-315048479DD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D585FB-4D09-49DC-99EA-79F318F1ABF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9C56E2-1712-4C6A-AA26-B9528AB6C86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BA7CB8-671D-452F-B695-BED7B76B453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D804DC-0F16-4249-A6F3-1DE68559752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6FE3D8-9AC9-428B-8CBA-9297A79F42D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1DD2C0-D26D-43AD-B03B-51F4C0DD8A2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2F0160-0782-44B3-962A-26CA6EF98A3C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BB654C-EF9F-4DB1-A02F-2969C6E67CF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B23135-6678-4932-AC67-BE3CCC10E144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647648-A488-4B60-BBD1-609192DC63E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209B8-1454-40EB-9BE6-52462CFD615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CFEAE-DE12-4C57-816B-F49103C7444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8DF3EA-1F9B-485D-9D0A-24139225628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7DA47A-C71A-4E32-96B0-E85B20A5EBBC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3593C3-64CA-473D-A61D-80247303A33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E4C841-28AA-48E9-8CA4-1C0E590030B6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A27D2B-2290-41C0-B588-A0D7DE1FE491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69736B-5A6A-4D84-89A3-0B4B2CFEFBFE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473B39-044B-42D8-818F-4860CA093EDE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94FAD3-01BA-456D-81F4-EF17BDD632A7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56C941-B998-4D15-8EB4-7DDC6B0ACBE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F7D18D-AB8E-4EAB-A7A3-A1DAC25086DE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3AF6D4-01A8-4D77-80A8-78B1D7B0DECB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1D5BD3-ADF4-460D-B478-F47B89D11B1E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CF9FED-FC25-4E0A-B72B-24BCB6C1CDBE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2F9A60-5BFE-4DD9-957F-AE6D6D572369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C7AAF1-9371-4953-A32C-03D3E45C0BF5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9FDEFC-5F57-40FB-902D-1A49B8BCF7C7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FBB608-663A-4332-A323-BCF82721DFE1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306534-A9D6-479A-BAAA-FD94C80FA2FB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53953A-205F-4AB9-A07C-75F6981D89A7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AA3096-917D-46FB-AF97-263FEBB724F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BB493A-ECDD-4E2C-BAC9-D91BCE63DA3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4B02B9-90A8-4CC5-BD4A-B7AD8B368A8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17EE98-FAC4-405A-8171-775AF18412D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4F25A3-3597-4121-A8E5-45B268D89B0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235321-D0E3-4010-8A3A-75387253FC7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1309688" y="1009650"/>
            <a:ext cx="10375900" cy="1193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72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Transition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112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557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002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447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892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46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03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60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18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vkidscount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center.kidscount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S:\2011 Annual Report\Phot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866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 bwMode="auto">
          <a:xfrm>
            <a:off x="635000" y="762000"/>
            <a:ext cx="11963400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>
                <a:solidFill>
                  <a:schemeClr val="bg1"/>
                </a:solidFill>
              </a:rPr>
              <a:t>What is the </a:t>
            </a:r>
            <a:r>
              <a:rPr lang="en-US" sz="4000" b="1" u="sng" smtClean="0">
                <a:solidFill>
                  <a:schemeClr val="bg1"/>
                </a:solidFill>
              </a:rPr>
              <a:t>single most important thing </a:t>
            </a:r>
            <a:r>
              <a:rPr lang="en-US" sz="4000" smtClean="0">
                <a:solidFill>
                  <a:schemeClr val="bg1"/>
                </a:solidFill>
              </a:rPr>
              <a:t>we can do to make West Virginia a </a:t>
            </a:r>
            <a:r>
              <a:rPr lang="en-US" sz="4000" b="1" smtClean="0">
                <a:solidFill>
                  <a:schemeClr val="bg1"/>
                </a:solidFill>
              </a:rPr>
              <a:t>great place</a:t>
            </a:r>
            <a:r>
              <a:rPr lang="en-US" sz="4000" smtClean="0">
                <a:solidFill>
                  <a:schemeClr val="bg1"/>
                </a:solidFill>
              </a:rPr>
              <a:t> to be a kid?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b="1" smtClean="0">
                <a:solidFill>
                  <a:schemeClr val="bg1"/>
                </a:solidFill>
                <a:ea typeface="Helvetica" charset="0"/>
                <a:cs typeface="Helvetica" charset="0"/>
              </a:rPr>
              <a:t>West Virginia Early Child Development Background Facts</a:t>
            </a:r>
          </a:p>
        </p:txBody>
      </p:sp>
      <p:pic>
        <p:nvPicPr>
          <p:cNvPr id="15363" name="Content Placeholder 3" descr="WV ECD fac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2971800"/>
            <a:ext cx="10947400" cy="39624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1066800"/>
            <a:ext cx="130048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400" smtClean="0"/>
              <a:t>West Virginia’s national rank </a:t>
            </a:r>
            <a:br>
              <a:rPr lang="en-US" sz="4400" smtClean="0"/>
            </a:br>
            <a:r>
              <a:rPr lang="en-US" sz="4400" smtClean="0"/>
              <a:t>in 4</a:t>
            </a:r>
            <a:r>
              <a:rPr lang="en-US" sz="4400" baseline="30000" smtClean="0"/>
              <a:t>th</a:t>
            </a:r>
            <a:r>
              <a:rPr lang="en-US" sz="4400" smtClean="0"/>
              <a:t> grade reading proficiency?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1066800"/>
            <a:ext cx="1300480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400" smtClean="0"/>
              <a:t>West Virginia’s national rank </a:t>
            </a:r>
            <a:br>
              <a:rPr lang="en-US" sz="4400" smtClean="0"/>
            </a:br>
            <a:r>
              <a:rPr lang="en-US" sz="4400" smtClean="0"/>
              <a:t>in 4</a:t>
            </a:r>
            <a:r>
              <a:rPr lang="en-US" sz="4400" baseline="30000" smtClean="0"/>
              <a:t>th</a:t>
            </a:r>
            <a:r>
              <a:rPr lang="en-US" sz="4400" smtClean="0"/>
              <a:t> grade reading proficiency? </a:t>
            </a:r>
          </a:p>
        </p:txBody>
      </p:sp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3606800" y="2895600"/>
            <a:ext cx="58674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0">
                <a:solidFill>
                  <a:srgbClr val="C00000"/>
                </a:solidFill>
              </a:rPr>
              <a:t>43</a:t>
            </a:r>
            <a:r>
              <a:rPr lang="en-US" sz="25000" baseline="30000">
                <a:solidFill>
                  <a:srgbClr val="C00000"/>
                </a:solidFill>
              </a:rPr>
              <a:t>rd</a:t>
            </a:r>
            <a:r>
              <a:rPr lang="en-US" sz="25000">
                <a:solidFill>
                  <a:srgbClr val="C00000"/>
                </a:solidFill>
              </a:rPr>
              <a:t> </a:t>
            </a:r>
            <a:r>
              <a:rPr lang="en-US" sz="8800">
                <a:solidFill>
                  <a:srgbClr val="C00000"/>
                </a:solidFill>
              </a:rPr>
              <a:t>worst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54000" y="9045575"/>
            <a:ext cx="1005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/>
              <a:t>Source:  Early Warning! Why Reading by the End of Third Grade Matters, A KIDS COUNT Special Report from the Annie E. Casey Foundation, 2010.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 bwMode="auto">
          <a:xfrm>
            <a:off x="0" y="1143000"/>
            <a:ext cx="13004800" cy="2090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smtClean="0"/>
              <a:t>How many West Virginia 4</a:t>
            </a:r>
            <a:r>
              <a:rPr lang="en-US" sz="4400" baseline="30000" smtClean="0"/>
              <a:t>th</a:t>
            </a:r>
            <a:r>
              <a:rPr lang="en-US" sz="4400" smtClean="0"/>
              <a:t> graders </a:t>
            </a:r>
            <a:br>
              <a:rPr lang="en-US" sz="4400" smtClean="0"/>
            </a:br>
            <a:r>
              <a:rPr lang="en-US" sz="4400" smtClean="0"/>
              <a:t>can’t read proficiently?</a:t>
            </a:r>
          </a:p>
        </p:txBody>
      </p:sp>
      <p:pic>
        <p:nvPicPr>
          <p:cNvPr id="18435" name="Picture 2" descr="http://yogainmyschool.com/wp-content/uploads/2012/11/Four-Happy-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200" y="2667000"/>
            <a:ext cx="6513513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0" y="1143000"/>
            <a:ext cx="13004800" cy="2090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smtClean="0"/>
              <a:t>How many West Virginia 4</a:t>
            </a:r>
            <a:r>
              <a:rPr lang="en-US" sz="4400" baseline="30000" smtClean="0"/>
              <a:t>th</a:t>
            </a:r>
            <a:r>
              <a:rPr lang="en-US" sz="4400" smtClean="0"/>
              <a:t> graders </a:t>
            </a:r>
            <a:br>
              <a:rPr lang="en-US" sz="4400" smtClean="0"/>
            </a:br>
            <a:r>
              <a:rPr lang="en-US" sz="4400" smtClean="0"/>
              <a:t>can’t read proficiently?</a:t>
            </a:r>
          </a:p>
        </p:txBody>
      </p:sp>
      <p:grpSp>
        <p:nvGrpSpPr>
          <p:cNvPr id="19459" name="Group 8"/>
          <p:cNvGrpSpPr>
            <a:grpSpLocks/>
          </p:cNvGrpSpPr>
          <p:nvPr/>
        </p:nvGrpSpPr>
        <p:grpSpPr bwMode="auto">
          <a:xfrm>
            <a:off x="2692400" y="2438400"/>
            <a:ext cx="6781800" cy="4343400"/>
            <a:chOff x="2692400" y="2438400"/>
            <a:chExt cx="6781800" cy="4343400"/>
          </a:xfrm>
        </p:grpSpPr>
        <p:pic>
          <p:nvPicPr>
            <p:cNvPr id="19461" name="Picture 2" descr="http://yogainmyschool.com/wp-content/uploads/2012/11/Four-Happy-Childr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1430" y="2642196"/>
              <a:ext cx="6512770" cy="4139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3" descr="C:\Users\laura.KIDSCOUNT\AppData\Local\Microsoft\Windows\Temporary Internet Files\Content.IE5\SQXJDKJX\MC90030367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3024" y="3763073"/>
              <a:ext cx="1793534" cy="204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3" descr="C:\Users\laura.KIDSCOUNT\AppData\Local\Microsoft\Windows\Temporary Internet Files\Content.IE5\SQXJDKJX\MC90030367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7550" y="2438400"/>
              <a:ext cx="1793534" cy="204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3" descr="C:\Users\laura.KIDSCOUNT\AppData\Local\Microsoft\Windows\Temporary Internet Files\Content.IE5\SQXJDKJX\MC90030367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2400" y="3763073"/>
              <a:ext cx="1793534" cy="204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177800" y="9045575"/>
            <a:ext cx="1005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/>
              <a:t>Source:  Early Warning! Why Reading by the End of Third Grade Matters, A KIDS COUNT Special Report from the Annie E. Casey Foundation, 2010.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82600" y="1066800"/>
            <a:ext cx="11703050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400" smtClean="0"/>
              <a:t>Why is this one of West Virginia’s </a:t>
            </a:r>
            <a:br>
              <a:rPr lang="en-US" sz="4400" smtClean="0"/>
            </a:br>
            <a:r>
              <a:rPr lang="en-US" sz="4400" u="sng" smtClean="0"/>
              <a:t>most important</a:t>
            </a:r>
            <a:r>
              <a:rPr lang="en-US" sz="4400" smtClean="0"/>
              <a:t> challenges? </a:t>
            </a:r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2692400" y="2514600"/>
            <a:ext cx="6781800" cy="4343400"/>
            <a:chOff x="3302000" y="4191000"/>
            <a:chExt cx="5762625" cy="3248025"/>
          </a:xfrm>
        </p:grpSpPr>
        <p:pic>
          <p:nvPicPr>
            <p:cNvPr id="20484" name="Picture 2" descr="http://yogainmyschool.com/wp-content/uploads/2012/11/Four-Happy-Childr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0600" y="4343400"/>
              <a:ext cx="5534025" cy="30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3" descr="C:\Users\laura.KIDSCOUNT\AppData\Local\Microsoft\Windows\Temporary Internet Files\Content.IE5\SQXJDKJX\MC90030367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11800" y="5181600"/>
              <a:ext cx="1524000" cy="1531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3" descr="C:\Users\laura.KIDSCOUNT\AppData\Local\Microsoft\Windows\Temporary Internet Files\Content.IE5\SQXJDKJX\MC90030367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45000" y="4191000"/>
              <a:ext cx="1524000" cy="1531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3" descr="C:\Users\laura.KIDSCOUNT\AppData\Local\Microsoft\Windows\Temporary Internet Files\Content.IE5\SQXJDKJX\MC90030367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2000" y="5181600"/>
              <a:ext cx="1524000" cy="1531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0"/>
          <p:cNvSpPr txBox="1">
            <a:spLocks noChangeArrowheads="1"/>
          </p:cNvSpPr>
          <p:nvPr/>
        </p:nvSpPr>
        <p:spPr bwMode="auto">
          <a:xfrm>
            <a:off x="939800" y="2133600"/>
            <a:ext cx="10972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“Up until the end of third grade, most children are learning to read.  Beginning in the fourth grade, however, they are reading to learn.  It is a make or break benchmark in a child’s educational development</a:t>
            </a:r>
            <a:r>
              <a:rPr lang="en-US" b="1" i="1"/>
              <a:t>.</a:t>
            </a:r>
            <a:r>
              <a:rPr lang="en-US" i="1"/>
              <a:t>”</a:t>
            </a: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9045575"/>
            <a:ext cx="1054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/>
              <a:t>Source:  Early Warning! Why Reading by the End of Third Grade Matters, A KIDS COUNT Special Report from the Annie E. Casey Foundation, 2010.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635000" y="304800"/>
            <a:ext cx="11703050" cy="2743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How do we lay the foundation for kids to be</a:t>
            </a:r>
            <a:br>
              <a:rPr lang="en-US" sz="4000" smtClean="0"/>
            </a:br>
            <a:r>
              <a:rPr lang="en-US" sz="4000" smtClean="0"/>
              <a:t>proficient readers by the end of 3</a:t>
            </a:r>
            <a:r>
              <a:rPr lang="en-US" sz="4000" baseline="30000" smtClean="0"/>
              <a:t>rd</a:t>
            </a:r>
            <a:r>
              <a:rPr lang="en-US" sz="4000" smtClean="0"/>
              <a:t> grade?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635000" y="304800"/>
            <a:ext cx="11703050" cy="2743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How do we lay the foundation for kids to be</a:t>
            </a:r>
            <a:br>
              <a:rPr lang="en-US" sz="4000" smtClean="0"/>
            </a:br>
            <a:r>
              <a:rPr lang="en-US" sz="4000" smtClean="0"/>
              <a:t>proficient readers by the end of 3</a:t>
            </a:r>
            <a:r>
              <a:rPr lang="en-US" sz="4000" baseline="30000" smtClean="0"/>
              <a:t>rd</a:t>
            </a:r>
            <a:r>
              <a:rPr lang="en-US" sz="4000" smtClean="0"/>
              <a:t> grade? </a:t>
            </a:r>
          </a:p>
        </p:txBody>
      </p:sp>
      <p:pic>
        <p:nvPicPr>
          <p:cNvPr id="23555" name="Picture 4" descr="Building Blocks Logo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6800" y="2438400"/>
            <a:ext cx="5410200" cy="4867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82600" y="304800"/>
            <a:ext cx="12115800" cy="137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When is the best time to lay the foundation for </a:t>
            </a:r>
            <a:br>
              <a:rPr lang="en-US" sz="4000" smtClean="0"/>
            </a:br>
            <a:r>
              <a:rPr lang="en-US" sz="4000" smtClean="0"/>
              <a:t>kids to be proficient readers by the end of 3</a:t>
            </a:r>
            <a:r>
              <a:rPr lang="en-US" sz="4000" baseline="30000" smtClean="0"/>
              <a:t>rd</a:t>
            </a:r>
            <a:r>
              <a:rPr lang="en-US" sz="4000" smtClean="0"/>
              <a:t> grade?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S:\2011 Annual Report\Phot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866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 bwMode="auto">
          <a:xfrm>
            <a:off x="635000" y="762000"/>
            <a:ext cx="11963400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>
                <a:solidFill>
                  <a:schemeClr val="bg1"/>
                </a:solidFill>
              </a:rPr>
              <a:t>What is the </a:t>
            </a:r>
            <a:r>
              <a:rPr lang="en-US" sz="4000" b="1" u="sng" smtClean="0">
                <a:solidFill>
                  <a:schemeClr val="bg1"/>
                </a:solidFill>
              </a:rPr>
              <a:t>single most important thing </a:t>
            </a:r>
            <a:r>
              <a:rPr lang="en-US" sz="4000" smtClean="0">
                <a:solidFill>
                  <a:schemeClr val="bg1"/>
                </a:solidFill>
              </a:rPr>
              <a:t>we can do to make West Virginia a </a:t>
            </a:r>
            <a:r>
              <a:rPr lang="en-US" sz="4000" b="1" smtClean="0">
                <a:solidFill>
                  <a:schemeClr val="bg1"/>
                </a:solidFill>
              </a:rPr>
              <a:t>great place</a:t>
            </a:r>
            <a:r>
              <a:rPr lang="en-US" sz="4000" smtClean="0">
                <a:solidFill>
                  <a:schemeClr val="bg1"/>
                </a:solidFill>
              </a:rPr>
              <a:t> to be a kid?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58800" y="6172200"/>
            <a:ext cx="11963400" cy="1905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40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This is the question we think about </a:t>
            </a:r>
            <a:r>
              <a:rPr lang="en-US" sz="4000" u="sng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every day</a:t>
            </a:r>
            <a:r>
              <a:rPr lang="en-US" sz="40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at KIDS COUNT.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482600" y="304800"/>
            <a:ext cx="12115800" cy="137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When is the best time to lay the foundation for </a:t>
            </a:r>
            <a:br>
              <a:rPr lang="en-US" sz="4000" smtClean="0"/>
            </a:br>
            <a:r>
              <a:rPr lang="en-US" sz="4000" smtClean="0"/>
              <a:t>kids to be proficient readers by the end of 3</a:t>
            </a:r>
            <a:r>
              <a:rPr lang="en-US" sz="4000" baseline="30000" smtClean="0"/>
              <a:t>rd</a:t>
            </a:r>
            <a:r>
              <a:rPr lang="en-US" sz="4000" smtClean="0"/>
              <a:t> grade? </a:t>
            </a:r>
          </a:p>
        </p:txBody>
      </p:sp>
      <p:pic>
        <p:nvPicPr>
          <p:cNvPr id="25603" name="Picture 2" descr="http://www.capturedbycarrie.com/blog/wp-content/uploads/2010/11/1109-newborn-baby-photograp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200" y="2286000"/>
            <a:ext cx="77724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235200" y="3657600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80% of the brain’s development occurs by age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235200" y="3276600"/>
            <a:ext cx="838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64,000</a:t>
            </a:r>
            <a:r>
              <a:rPr lang="en-US"/>
              <a:t> WV kids under age 6 spend </a:t>
            </a:r>
            <a:r>
              <a:rPr lang="en-US" b="1"/>
              <a:t>most of their day </a:t>
            </a:r>
            <a:r>
              <a:rPr lang="en-US"/>
              <a:t>in childcare because their parents are working.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625600" y="2895600"/>
            <a:ext cx="9296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Young children who have </a:t>
            </a:r>
            <a:r>
              <a:rPr lang="en-US" sz="4000" b="1"/>
              <a:t>high-quality childcare </a:t>
            </a:r>
            <a:r>
              <a:rPr lang="en-US" sz="4000"/>
              <a:t>are less likely to :</a:t>
            </a:r>
          </a:p>
          <a:p>
            <a:r>
              <a:rPr lang="en-US" sz="4000"/>
              <a:t>repeat grades….</a:t>
            </a:r>
          </a:p>
          <a:p>
            <a:r>
              <a:rPr lang="en-US" sz="4000"/>
              <a:t>get in trouble with the law…</a:t>
            </a:r>
          </a:p>
          <a:p>
            <a:r>
              <a:rPr lang="en-US" sz="4000"/>
              <a:t>get pregnant too soon…</a:t>
            </a:r>
          </a:p>
          <a:p>
            <a:r>
              <a:rPr lang="en-US" sz="4000"/>
              <a:t>drop out of high school.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082800" y="2133600"/>
            <a:ext cx="8610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Young children who have </a:t>
            </a:r>
            <a:r>
              <a:rPr lang="en-US" sz="4000" b="1"/>
              <a:t>high-quality childcare</a:t>
            </a:r>
            <a:r>
              <a:rPr lang="en-US" sz="4000"/>
              <a:t> are:</a:t>
            </a:r>
          </a:p>
          <a:p>
            <a:r>
              <a:rPr lang="en-US" sz="4000"/>
              <a:t>better readers…</a:t>
            </a:r>
          </a:p>
          <a:p>
            <a:r>
              <a:rPr lang="en-US" sz="4000"/>
              <a:t>       more likely to graduate…</a:t>
            </a:r>
          </a:p>
          <a:p>
            <a:r>
              <a:rPr lang="en-US" sz="4000"/>
              <a:t>more likely to go to college…</a:t>
            </a:r>
          </a:p>
          <a:p>
            <a:r>
              <a:rPr lang="en-US" sz="4000"/>
              <a:t>get higher paying jobs…</a:t>
            </a:r>
          </a:p>
          <a:p>
            <a:r>
              <a:rPr lang="en-US" sz="4000"/>
              <a:t>pay more taxes…</a:t>
            </a:r>
          </a:p>
          <a:p>
            <a:r>
              <a:rPr lang="en-US" sz="4000"/>
              <a:t>live more productive lives.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1549400" y="3200400"/>
            <a:ext cx="9753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Most childcare in WV is not high quality.  </a:t>
            </a:r>
          </a:p>
          <a:p>
            <a:r>
              <a:rPr lang="en-US" sz="4000"/>
              <a:t>It is “fair” to “poor.”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1549400" y="2895600"/>
            <a:ext cx="9753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 </a:t>
            </a:r>
            <a:r>
              <a:rPr lang="en-US" sz="4000"/>
              <a:t>The 64,000 kids who need childcare </a:t>
            </a:r>
            <a:r>
              <a:rPr lang="en-US" sz="4000" b="1"/>
              <a:t>are not getting the early experiences</a:t>
            </a:r>
            <a:r>
              <a:rPr lang="en-US" sz="4000"/>
              <a:t> they need to be good readers and, ultimately, productive citizens.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159000" y="2590800"/>
            <a:ext cx="8305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No provider can charge what quality costs, because no parent could afford to pay it.  </a:t>
            </a:r>
            <a:r>
              <a:rPr lang="en-US" sz="4000"/>
              <a:t>Therefore, most providers can’t offer high quality.  Imagine if parents had to pay out of pocket the full cost of public education.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939800" y="2971800"/>
            <a:ext cx="11049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“We will never </a:t>
            </a:r>
            <a:r>
              <a:rPr lang="en-US" sz="4000" b="1"/>
              <a:t>close the achievement gap</a:t>
            </a:r>
            <a:r>
              <a:rPr lang="en-US" sz="4000"/>
              <a:t>, never </a:t>
            </a:r>
            <a:r>
              <a:rPr lang="en-US" sz="4000" b="1"/>
              <a:t>solve our dropout crisis</a:t>
            </a:r>
          </a:p>
          <a:p>
            <a:r>
              <a:rPr lang="en-US" sz="4000"/>
              <a:t>and never </a:t>
            </a:r>
            <a:r>
              <a:rPr lang="en-US" sz="4000" b="1"/>
              <a:t>break the cycle of poverty</a:t>
            </a:r>
          </a:p>
          <a:p>
            <a:r>
              <a:rPr lang="en-US" sz="4000"/>
              <a:t> if we don’t make sure all children learn to read.”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1549400" y="2895600"/>
            <a:ext cx="9753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According to the Marshall University Center for Business and Economic Research, West Virginia will get a </a:t>
            </a:r>
            <a:r>
              <a:rPr lang="en-US" sz="4000" b="1"/>
              <a:t>$5.20 return on </a:t>
            </a:r>
            <a:r>
              <a:rPr lang="en-US" sz="4000" b="1" u="sng"/>
              <a:t>every public dollar</a:t>
            </a:r>
            <a:r>
              <a:rPr lang="en-US" sz="4000" b="1"/>
              <a:t> </a:t>
            </a:r>
            <a:r>
              <a:rPr lang="en-US" sz="4000"/>
              <a:t>we invest in improving the quality of childcare.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/>
          </p:cNvSpPr>
          <p:nvPr/>
        </p:nvSpPr>
        <p:spPr bwMode="auto">
          <a:xfrm>
            <a:off x="1320800" y="838200"/>
            <a:ext cx="1037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7200" b="1">
                <a:solidFill>
                  <a:srgbClr val="FF0F39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Who is KIDS COUNT?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482600" y="3200400"/>
            <a:ext cx="1158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most trusted source of data about </a:t>
            </a:r>
          </a:p>
          <a:p>
            <a:r>
              <a:rPr lang="en-US"/>
              <a:t>child well-being.</a:t>
            </a:r>
          </a:p>
          <a:p>
            <a:r>
              <a:rPr lang="en-US"/>
              <a:t>A builder of alliances to advocate </a:t>
            </a:r>
          </a:p>
          <a:p>
            <a:r>
              <a:rPr lang="en-US"/>
              <a:t>for what kids need.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S:\2011 Annual Report\Phot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866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 bwMode="auto">
          <a:xfrm>
            <a:off x="635000" y="762000"/>
            <a:ext cx="11963400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>
                <a:solidFill>
                  <a:schemeClr val="bg1"/>
                </a:solidFill>
              </a:rPr>
              <a:t>What is the </a:t>
            </a:r>
            <a:r>
              <a:rPr lang="en-US" sz="4000" b="1" u="sng" smtClean="0">
                <a:solidFill>
                  <a:schemeClr val="bg1"/>
                </a:solidFill>
              </a:rPr>
              <a:t>single most important thing</a:t>
            </a:r>
            <a:r>
              <a:rPr lang="en-US" sz="4000" b="1" smtClean="0">
                <a:solidFill>
                  <a:schemeClr val="bg1"/>
                </a:solidFill>
              </a:rPr>
              <a:t> </a:t>
            </a:r>
            <a:r>
              <a:rPr lang="en-US" sz="4000" smtClean="0">
                <a:solidFill>
                  <a:schemeClr val="bg1"/>
                </a:solidFill>
              </a:rPr>
              <a:t>we can do to make West Virginia a </a:t>
            </a:r>
            <a:r>
              <a:rPr lang="en-US" sz="4000" b="1" smtClean="0">
                <a:solidFill>
                  <a:schemeClr val="bg1"/>
                </a:solidFill>
              </a:rPr>
              <a:t>great place</a:t>
            </a:r>
            <a:r>
              <a:rPr lang="en-US" sz="4000" smtClean="0">
                <a:solidFill>
                  <a:schemeClr val="bg1"/>
                </a:solidFill>
              </a:rPr>
              <a:t> to be a kid?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0" y="3505200"/>
            <a:ext cx="13004800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KIDS COUNT’s answer…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0" y="3505200"/>
            <a:ext cx="13004800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KIDS COUNT’s answer…</a:t>
            </a:r>
            <a:br>
              <a:rPr lang="en-US" sz="4000" smtClean="0"/>
            </a:br>
            <a:r>
              <a:rPr lang="en-US" sz="4000" smtClean="0"/>
              <a:t>a Childcare Quality Rating and Improvement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house Photos 7.JPG"/>
          <p:cNvPicPr>
            <a:picLocks noChangeAspect="1"/>
          </p:cNvPicPr>
          <p:nvPr/>
        </p:nvPicPr>
        <p:blipFill>
          <a:blip r:embed="rId3" cstate="print"/>
          <a:srcRect l="21875" r="16016" b="-98"/>
          <a:stretch>
            <a:fillRect/>
          </a:stretch>
        </p:blipFill>
        <p:spPr>
          <a:xfrm>
            <a:off x="3606800" y="1219200"/>
            <a:ext cx="6026150" cy="6477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8915" name="Group 11"/>
          <p:cNvGrpSpPr>
            <a:grpSpLocks/>
          </p:cNvGrpSpPr>
          <p:nvPr/>
        </p:nvGrpSpPr>
        <p:grpSpPr bwMode="auto">
          <a:xfrm>
            <a:off x="4292600" y="4724400"/>
            <a:ext cx="4648200" cy="1447800"/>
            <a:chOff x="9017000" y="5715000"/>
            <a:chExt cx="3657600" cy="914400"/>
          </a:xfrm>
        </p:grpSpPr>
        <p:sp>
          <p:nvSpPr>
            <p:cNvPr id="7" name="5-Point Star 6"/>
            <p:cNvSpPr/>
            <p:nvPr/>
          </p:nvSpPr>
          <p:spPr bwMode="auto">
            <a:xfrm>
              <a:off x="9931400" y="5715000"/>
              <a:ext cx="914400" cy="914400"/>
            </a:xfrm>
            <a:prstGeom prst="star5">
              <a:avLst/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5-Point Star 7"/>
            <p:cNvSpPr/>
            <p:nvPr/>
          </p:nvSpPr>
          <p:spPr bwMode="auto">
            <a:xfrm>
              <a:off x="10845800" y="5715000"/>
              <a:ext cx="914400" cy="914400"/>
            </a:xfrm>
            <a:prstGeom prst="star5">
              <a:avLst/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5-Point Star 8"/>
            <p:cNvSpPr/>
            <p:nvPr/>
          </p:nvSpPr>
          <p:spPr bwMode="auto">
            <a:xfrm>
              <a:off x="11760200" y="5715000"/>
              <a:ext cx="914400" cy="914400"/>
            </a:xfrm>
            <a:prstGeom prst="star5">
              <a:avLst/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5-Point Star 9"/>
            <p:cNvSpPr/>
            <p:nvPr/>
          </p:nvSpPr>
          <p:spPr bwMode="auto">
            <a:xfrm>
              <a:off x="9017000" y="5715000"/>
              <a:ext cx="914400" cy="914400"/>
            </a:xfrm>
            <a:prstGeom prst="star5">
              <a:avLst/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3352800"/>
            <a:ext cx="130048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smtClean="0"/>
              <a:t>When we invest in a Childcare Quality Rating and Improvement System…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6000" smtClean="0"/>
              <a:t/>
            </a:r>
            <a:br>
              <a:rPr lang="en-US" sz="6000" smtClean="0"/>
            </a:br>
            <a:endParaRPr lang="en-US" sz="6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ChangeArrowheads="1"/>
          </p:cNvSpPr>
          <p:nvPr/>
        </p:nvSpPr>
        <p:spPr bwMode="auto">
          <a:xfrm>
            <a:off x="0" y="609600"/>
            <a:ext cx="1300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ts val="1200"/>
              </a:spcBef>
              <a:buSzPct val="114000"/>
            </a:pPr>
            <a:r>
              <a:rPr lang="en-US" sz="3600"/>
              <a:t>Children will have a loving environment in which to grow.</a:t>
            </a:r>
          </a:p>
        </p:txBody>
      </p:sp>
      <p:pic>
        <p:nvPicPr>
          <p:cNvPr id="40963" name="Picture 5" descr="Lighthouse Photos 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600" y="1524000"/>
            <a:ext cx="101727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ChangeArrowheads="1"/>
          </p:cNvSpPr>
          <p:nvPr/>
        </p:nvSpPr>
        <p:spPr bwMode="auto">
          <a:xfrm>
            <a:off x="0" y="457200"/>
            <a:ext cx="1300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ts val="1200"/>
              </a:spcBef>
              <a:buSzPct val="114000"/>
            </a:pPr>
            <a:r>
              <a:rPr lang="en-US" sz="3600"/>
              <a:t>Good teachers will do lots of talking, reading and rhyming.</a:t>
            </a:r>
          </a:p>
        </p:txBody>
      </p:sp>
      <p:pic>
        <p:nvPicPr>
          <p:cNvPr id="41987" name="Picture 4" descr="1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600" y="1600200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ChangeArrowheads="1"/>
          </p:cNvSpPr>
          <p:nvPr/>
        </p:nvSpPr>
        <p:spPr bwMode="auto">
          <a:xfrm>
            <a:off x="0" y="533400"/>
            <a:ext cx="1300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ts val="1200"/>
              </a:spcBef>
              <a:buSzPct val="114000"/>
            </a:pPr>
            <a:r>
              <a:rPr lang="en-US" sz="3600"/>
              <a:t>Centers will be well-equipped for learning and play.</a:t>
            </a:r>
          </a:p>
        </p:txBody>
      </p:sp>
      <p:pic>
        <p:nvPicPr>
          <p:cNvPr id="43011" name="Picture 3" descr="P10605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800" y="1371600"/>
            <a:ext cx="9893300" cy="659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ChangeArrowheads="1"/>
          </p:cNvSpPr>
          <p:nvPr/>
        </p:nvSpPr>
        <p:spPr bwMode="auto">
          <a:xfrm>
            <a:off x="0" y="533400"/>
            <a:ext cx="1300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ts val="1200"/>
              </a:spcBef>
              <a:buSzPct val="114000"/>
            </a:pPr>
            <a:r>
              <a:rPr lang="en-US" sz="3600"/>
              <a:t>Teacher/child ratios will be small.</a:t>
            </a:r>
          </a:p>
        </p:txBody>
      </p:sp>
      <p:pic>
        <p:nvPicPr>
          <p:cNvPr id="44035" name="Picture 5" descr="P10605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0" y="1498600"/>
            <a:ext cx="9982200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0" y="457200"/>
            <a:ext cx="1300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ts val="1200"/>
              </a:spcBef>
              <a:buSzPct val="114000"/>
            </a:pPr>
            <a:r>
              <a:rPr lang="en-US" sz="3600"/>
              <a:t>Parents will be more involved and educated about </a:t>
            </a:r>
            <a:br>
              <a:rPr lang="en-US" sz="3600"/>
            </a:br>
            <a:r>
              <a:rPr lang="en-US" sz="3600"/>
              <a:t>their role in their child’s development.</a:t>
            </a:r>
          </a:p>
        </p:txBody>
      </p:sp>
      <p:pic>
        <p:nvPicPr>
          <p:cNvPr id="45059" name="Picture 6" descr="06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800" y="1676400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5" descr="Cover Art 2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200" y="457200"/>
            <a:ext cx="6292850" cy="81454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1" descr="ReturnsOnADollarInvested-1 (640x495)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1295400"/>
            <a:ext cx="9906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0" y="381000"/>
            <a:ext cx="130048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ts val="1200"/>
              </a:spcBef>
              <a:buSzPct val="114000"/>
            </a:pPr>
            <a:r>
              <a:rPr lang="en-US" sz="3600"/>
              <a:t>Communities will get the highest possible </a:t>
            </a:r>
          </a:p>
          <a:p>
            <a:pPr lvl="1">
              <a:spcBef>
                <a:spcPts val="1200"/>
              </a:spcBef>
              <a:buSzPct val="114000"/>
            </a:pPr>
            <a:r>
              <a:rPr lang="en-US" sz="3600"/>
              <a:t>return on their investment.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0" y="609600"/>
            <a:ext cx="1300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ts val="1200"/>
              </a:spcBef>
              <a:buSzPct val="114000"/>
            </a:pPr>
            <a:r>
              <a:rPr lang="en-US" sz="3600"/>
              <a:t>More WV children will finish third grade “reading to learn.”  </a:t>
            </a:r>
          </a:p>
        </p:txBody>
      </p:sp>
      <p:pic>
        <p:nvPicPr>
          <p:cNvPr id="47107" name="Picture 2" descr="http://yogainmyschool.com/wp-content/uploads/2012/11/Four-Happy-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0" y="2133600"/>
            <a:ext cx="86312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S:\2011 Annual Report\Phot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866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 bwMode="auto">
          <a:xfrm>
            <a:off x="254000" y="457200"/>
            <a:ext cx="12420600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>
                <a:solidFill>
                  <a:schemeClr val="bg1"/>
                </a:solidFill>
              </a:rPr>
              <a:t>You can help make West Virginia a </a:t>
            </a:r>
            <a:r>
              <a:rPr lang="en-US" sz="4000" b="1" smtClean="0">
                <a:solidFill>
                  <a:schemeClr val="bg1"/>
                </a:solidFill>
              </a:rPr>
              <a:t>great place</a:t>
            </a:r>
            <a:r>
              <a:rPr lang="en-US" sz="4000" smtClean="0">
                <a:solidFill>
                  <a:schemeClr val="bg1"/>
                </a:solidFill>
              </a:rPr>
              <a:t> to be a kid </a:t>
            </a:r>
            <a:r>
              <a:rPr lang="en-US" sz="4000" b="1" smtClean="0">
                <a:solidFill>
                  <a:schemeClr val="bg1"/>
                </a:solidFill>
              </a:rPr>
              <a:t>by advocating for the funding</a:t>
            </a:r>
            <a:r>
              <a:rPr lang="en-US" sz="4000" smtClean="0">
                <a:solidFill>
                  <a:schemeClr val="bg1"/>
                </a:solidFill>
              </a:rPr>
              <a:t> to implement a Childcare Quality Rating and Improvement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xfrm>
            <a:off x="635000" y="2057400"/>
            <a:ext cx="11703050" cy="904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smtClean="0"/>
              <a:t>Want to learn more about KIDS COUNT and explore our data?  </a:t>
            </a:r>
            <a:endParaRPr lang="en-US" sz="4800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904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smtClean="0"/>
              <a:t>Visit our website.</a:t>
            </a:r>
            <a:endParaRPr lang="en-US" sz="4800" i="1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 bwMode="auto">
          <a:xfrm>
            <a:off x="0" y="1219200"/>
            <a:ext cx="130048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hlinkClick r:id="rId3"/>
              </a:rPr>
              <a:t>www.wvkidscount.org</a:t>
            </a: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50180" name="Content Placeholder 3" descr="KIDS COUNT Home Page Screensho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0" y="1981200"/>
            <a:ext cx="6400800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smtClean="0"/>
              <a:t>Explore the National </a:t>
            </a:r>
            <a:br>
              <a:rPr lang="en-US" sz="4800" smtClean="0"/>
            </a:br>
            <a:r>
              <a:rPr lang="en-US" sz="4800" smtClean="0"/>
              <a:t>KIDS COUNT Data Center.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hlinkClick r:id="rId3"/>
              </a:rPr>
              <a:t>http://datacenter.kidscount.org</a:t>
            </a: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51204" name="Content Placeholder 4" descr="Data Center Screensho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6400" y="3048000"/>
            <a:ext cx="45704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xfrm>
            <a:off x="558800" y="0"/>
            <a:ext cx="11811000" cy="974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smtClean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711200" y="990600"/>
            <a:ext cx="114300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Margie Hale, Executive Director</a:t>
            </a:r>
          </a:p>
          <a:p>
            <a:r>
              <a:rPr lang="en-US" sz="2000"/>
              <a:t>West Virginia KIDS COUNT</a:t>
            </a:r>
          </a:p>
          <a:p>
            <a:r>
              <a:rPr lang="en-US" sz="2000"/>
              <a:t>1206 Virginia St., E. Suite 104</a:t>
            </a:r>
          </a:p>
          <a:p>
            <a:r>
              <a:rPr lang="en-US" sz="2000"/>
              <a:t>Charleston, WV 25301</a:t>
            </a:r>
          </a:p>
          <a:p>
            <a:endParaRPr lang="en-US" sz="2000"/>
          </a:p>
          <a:p>
            <a:r>
              <a:rPr lang="en-US" sz="2000" b="1"/>
              <a:t>304-345-2101 or 1-888-KIDSCOUNT  </a:t>
            </a:r>
            <a:r>
              <a:rPr lang="en-US" sz="2000" b="1">
                <a:solidFill>
                  <a:schemeClr val="tx1"/>
                </a:solidFill>
              </a:rPr>
              <a:t>margie@wvkidscount.org   www.wvkidscount.org</a:t>
            </a:r>
          </a:p>
          <a:p>
            <a:pPr algn="l"/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914400"/>
            <a:ext cx="13004800" cy="60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2800" b="1" smtClean="0">
              <a:ea typeface="Helvetica" charset="0"/>
              <a:cs typeface="Helvetica" charset="0"/>
            </a:endParaRPr>
          </a:p>
        </p:txBody>
      </p:sp>
      <p:pic>
        <p:nvPicPr>
          <p:cNvPr id="10243" name="Picture 3" descr="Teen Pregnancy Infographic - 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800"/>
            <a:ext cx="13004800" cy="89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/>
          </p:cNvSpPr>
          <p:nvPr/>
        </p:nvSpPr>
        <p:spPr bwMode="auto">
          <a:xfrm>
            <a:off x="1320800" y="3352800"/>
            <a:ext cx="10375900" cy="461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  <a:buFont typeface="Arial" charset="0"/>
              <a:buChar char="•"/>
            </a:pPr>
            <a:endParaRPr lang="en-US" sz="320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11267" name="Picture 3" descr="DB2012_US 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8" y="228600"/>
            <a:ext cx="12673012" cy="824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DB2012_WV 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0"/>
            <a:ext cx="11641138" cy="86106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6" descr="WV Profi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600" y="304800"/>
            <a:ext cx="8845550" cy="822642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b="1" smtClean="0">
                <a:solidFill>
                  <a:schemeClr val="bg1"/>
                </a:solidFill>
                <a:ea typeface="Helvetica" charset="0"/>
                <a:cs typeface="Helvetica" charset="0"/>
              </a:rPr>
              <a:t>West Virginia Background Facts</a:t>
            </a:r>
          </a:p>
        </p:txBody>
      </p:sp>
      <p:pic>
        <p:nvPicPr>
          <p:cNvPr id="14339" name="Content Placeholder 3" descr="WV BG fac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3048000"/>
            <a:ext cx="10820400" cy="310991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rnal Content">
  <a:themeElements>
    <a:clrScheme name="Internal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ernal Conten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Internal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d Screen">
  <a:themeElements>
    <a:clrScheme name="Red Sc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d Scree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Red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elcome/Open">
  <a:themeElements>
    <a:clrScheme name="Welcome/Op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lcome/Ope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Welcome/Op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ange Screen">
  <a:themeElements>
    <a:clrScheme name="Orange Sc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range Scree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Orange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Pages>0</Pages>
  <Words>776</Words>
  <Characters>0</Characters>
  <Application>Microsoft Office PowerPoint</Application>
  <PresentationFormat>Custom</PresentationFormat>
  <Lines>0</Lines>
  <Paragraphs>110</Paragraphs>
  <Slides>46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Gill Sans</vt:lpstr>
      <vt:lpstr>ヒラギノ角ゴ ProN W3</vt:lpstr>
      <vt:lpstr>Arial</vt:lpstr>
      <vt:lpstr>Calibri</vt:lpstr>
      <vt:lpstr>Helvetica</vt:lpstr>
      <vt:lpstr>Title Slide</vt:lpstr>
      <vt:lpstr>Internal Content</vt:lpstr>
      <vt:lpstr>Red Screen</vt:lpstr>
      <vt:lpstr>Welcome/Open</vt:lpstr>
      <vt:lpstr>Orange Screen</vt:lpstr>
      <vt:lpstr>What is the single most important thing we can do to make West Virginia a great place to be a kid?  </vt:lpstr>
      <vt:lpstr>What is the single most important thing we can do to make West Virginia a great place to be a kid?  </vt:lpstr>
      <vt:lpstr>Slide 3</vt:lpstr>
      <vt:lpstr>Slide 4</vt:lpstr>
      <vt:lpstr>Slide 5</vt:lpstr>
      <vt:lpstr>Slide 6</vt:lpstr>
      <vt:lpstr>Slide 7</vt:lpstr>
      <vt:lpstr>Slide 8</vt:lpstr>
      <vt:lpstr>West Virginia Background Facts</vt:lpstr>
      <vt:lpstr>West Virginia Early Child Development Background Facts</vt:lpstr>
      <vt:lpstr>West Virginia’s national rank  in 4th grade reading proficiency? </vt:lpstr>
      <vt:lpstr>West Virginia’s national rank  in 4th grade reading proficiency? </vt:lpstr>
      <vt:lpstr>How many West Virginia 4th graders  can’t read proficiently?</vt:lpstr>
      <vt:lpstr>How many West Virginia 4th graders  can’t read proficiently?</vt:lpstr>
      <vt:lpstr>Why is this one of West Virginia’s  most important challenges? </vt:lpstr>
      <vt:lpstr>Slide 16</vt:lpstr>
      <vt:lpstr>How do we lay the foundation for kids to be proficient readers by the end of 3rd grade? </vt:lpstr>
      <vt:lpstr>How do we lay the foundation for kids to be proficient readers by the end of 3rd grade? </vt:lpstr>
      <vt:lpstr>When is the best time to lay the foundation for  kids to be proficient readers by the end of 3rd grade? </vt:lpstr>
      <vt:lpstr>When is the best time to lay the foundation for  kids to be proficient readers by the end of 3rd grade?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What is the single most important thing we can do to make West Virginia a great place to be a kid?  </vt:lpstr>
      <vt:lpstr>KIDS COUNT’s answer…</vt:lpstr>
      <vt:lpstr>KIDS COUNT’s answer… a Childcare Quality Rating and Improvement System.</vt:lpstr>
      <vt:lpstr>Slide 33</vt:lpstr>
      <vt:lpstr>When we invest in a Childcare Quality Rating and Improvement System…  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You can help make West Virginia a great place to be a kid by advocating for the funding to implement a Childcare Quality Rating and Improvement System.</vt:lpstr>
      <vt:lpstr>Want to learn more about KIDS COUNT and explore our data?  </vt:lpstr>
      <vt:lpstr>Visit our website.</vt:lpstr>
      <vt:lpstr>Explore the National  KIDS COUNT Data Center.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 Gandee</dc:creator>
  <cp:lastModifiedBy>Cliff</cp:lastModifiedBy>
  <cp:revision>126</cp:revision>
  <dcterms:modified xsi:type="dcterms:W3CDTF">2013-05-20T13:16:58Z</dcterms:modified>
</cp:coreProperties>
</file>